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3.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53"/>
  </p:notesMasterIdLst>
  <p:handoutMasterIdLst>
    <p:handoutMasterId r:id="rId54"/>
  </p:handoutMasterIdLst>
  <p:sldIdLst>
    <p:sldId id="594" r:id="rId2"/>
    <p:sldId id="607" r:id="rId3"/>
    <p:sldId id="278" r:id="rId4"/>
    <p:sldId id="1339" r:id="rId5"/>
    <p:sldId id="1340" r:id="rId6"/>
    <p:sldId id="612" r:id="rId7"/>
    <p:sldId id="303" r:id="rId8"/>
    <p:sldId id="1337" r:id="rId9"/>
    <p:sldId id="1334" r:id="rId10"/>
    <p:sldId id="1335" r:id="rId11"/>
    <p:sldId id="1336" r:id="rId12"/>
    <p:sldId id="1338" r:id="rId13"/>
    <p:sldId id="290" r:id="rId14"/>
    <p:sldId id="291" r:id="rId15"/>
    <p:sldId id="298" r:id="rId16"/>
    <p:sldId id="286" r:id="rId17"/>
    <p:sldId id="490" r:id="rId18"/>
    <p:sldId id="299" r:id="rId19"/>
    <p:sldId id="494" r:id="rId20"/>
    <p:sldId id="499" r:id="rId21"/>
    <p:sldId id="1341" r:id="rId22"/>
    <p:sldId id="467" r:id="rId23"/>
    <p:sldId id="512" r:id="rId24"/>
    <p:sldId id="473" r:id="rId25"/>
    <p:sldId id="532" r:id="rId26"/>
    <p:sldId id="374" r:id="rId27"/>
    <p:sldId id="1342" r:id="rId28"/>
    <p:sldId id="533" r:id="rId29"/>
    <p:sldId id="536" r:id="rId30"/>
    <p:sldId id="537" r:id="rId31"/>
    <p:sldId id="538" r:id="rId32"/>
    <p:sldId id="539" r:id="rId33"/>
    <p:sldId id="540" r:id="rId34"/>
    <p:sldId id="541" r:id="rId35"/>
    <p:sldId id="628" r:id="rId36"/>
    <p:sldId id="624" r:id="rId37"/>
    <p:sldId id="523" r:id="rId38"/>
    <p:sldId id="559" r:id="rId39"/>
    <p:sldId id="485" r:id="rId40"/>
    <p:sldId id="1343" r:id="rId41"/>
    <p:sldId id="1344" r:id="rId42"/>
    <p:sldId id="1345" r:id="rId43"/>
    <p:sldId id="1346" r:id="rId44"/>
    <p:sldId id="1347" r:id="rId45"/>
    <p:sldId id="1348" r:id="rId46"/>
    <p:sldId id="297" r:id="rId47"/>
    <p:sldId id="629" r:id="rId48"/>
    <p:sldId id="1349" r:id="rId49"/>
    <p:sldId id="311" r:id="rId50"/>
    <p:sldId id="622" r:id="rId51"/>
    <p:sldId id="60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8522"/>
    <a:srgbClr val="3939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8"/>
    <p:restoredTop sz="94286"/>
  </p:normalViewPr>
  <p:slideViewPr>
    <p:cSldViewPr snapToGrid="0" snapToObjects="1">
      <p:cViewPr varScale="1">
        <p:scale>
          <a:sx n="81" d="100"/>
          <a:sy n="81" d="100"/>
        </p:scale>
        <p:origin x="1656" y="53"/>
      </p:cViewPr>
      <p:guideLst>
        <p:guide orient="horz" pos="2160"/>
        <p:guide pos="2880"/>
      </p:guideLst>
    </p:cSldViewPr>
  </p:slideViewPr>
  <p:outlineViewPr>
    <p:cViewPr>
      <p:scale>
        <a:sx n="33" d="100"/>
        <a:sy n="33" d="100"/>
      </p:scale>
      <p:origin x="0" y="-729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7" d="100"/>
          <a:sy n="127" d="100"/>
        </p:scale>
        <p:origin x="362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1C82C25-6304-7444-8370-3E54E44974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78FC377-BF62-7544-AD01-646A57C35C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023D46-1CDA-8440-A546-AA36254B7347}" type="datetimeFigureOut">
              <a:rPr lang="nl-NL" smtClean="0"/>
              <a:t>14-12-2019</a:t>
            </a:fld>
            <a:endParaRPr lang="nl-NL"/>
          </a:p>
        </p:txBody>
      </p:sp>
      <p:sp>
        <p:nvSpPr>
          <p:cNvPr id="4" name="Tijdelijke aanduiding voor voettekst 3">
            <a:extLst>
              <a:ext uri="{FF2B5EF4-FFF2-40B4-BE49-F238E27FC236}">
                <a16:creationId xmlns:a16="http://schemas.microsoft.com/office/drawing/2014/main" id="{D9526F24-A452-4649-AEBE-937C9557DD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8F0945B-9722-BC47-B597-F4D48D88C1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18DB1A-1CDE-E54A-A4F4-B8797614D6B7}" type="slidenum">
              <a:rPr lang="nl-NL" smtClean="0"/>
              <a:t>‹nr.›</a:t>
            </a:fld>
            <a:endParaRPr lang="nl-NL"/>
          </a:p>
        </p:txBody>
      </p:sp>
    </p:spTree>
    <p:extLst>
      <p:ext uri="{BB962C8B-B14F-4D97-AF65-F5344CB8AC3E}">
        <p14:creationId xmlns:p14="http://schemas.microsoft.com/office/powerpoint/2010/main" val="2843018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38E6-F31B-6246-8C63-1501E2354CBB}" type="datetimeFigureOut">
              <a:rPr lang="nl-NL" smtClean="0"/>
              <a:t>14-12-2019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E90E0-6A99-D94D-8848-18F55DCADB6A}" type="slidenum">
              <a:rPr lang="nl-NL" smtClean="0"/>
              <a:t>‹nr.›</a:t>
            </a:fld>
            <a:endParaRPr lang="nl-NL"/>
          </a:p>
        </p:txBody>
      </p:sp>
    </p:spTree>
    <p:extLst>
      <p:ext uri="{BB962C8B-B14F-4D97-AF65-F5344CB8AC3E}">
        <p14:creationId xmlns:p14="http://schemas.microsoft.com/office/powerpoint/2010/main" val="289101480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1</a:t>
            </a:fld>
            <a:endParaRPr lang="nl-NL"/>
          </a:p>
        </p:txBody>
      </p:sp>
    </p:spTree>
    <p:extLst>
      <p:ext uri="{BB962C8B-B14F-4D97-AF65-F5344CB8AC3E}">
        <p14:creationId xmlns:p14="http://schemas.microsoft.com/office/powerpoint/2010/main" val="96595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Ontheffing van ministerie voor PEP die in Nederland wonen.</a:t>
            </a:r>
          </a:p>
          <a:p>
            <a:r>
              <a:rPr lang="nl-NL" dirty="0"/>
              <a:t>Tot nu toe niet gebeurd.</a:t>
            </a:r>
          </a:p>
          <a:p>
            <a:endParaRPr lang="nl-NL" dirty="0"/>
          </a:p>
          <a:p>
            <a:r>
              <a:rPr lang="nl-NL" dirty="0"/>
              <a:t>Politiek prominent persoon (PEP) De Europese Witwasrichtlijn noemt dit een </a:t>
            </a:r>
            <a:r>
              <a:rPr lang="nl-NL" dirty="0" err="1"/>
              <a:t>Politically</a:t>
            </a:r>
            <a:r>
              <a:rPr lang="nl-NL" dirty="0"/>
              <a:t> </a:t>
            </a:r>
            <a:r>
              <a:rPr lang="nl-NL" dirty="0" err="1"/>
              <a:t>Exposed</a:t>
            </a:r>
            <a:r>
              <a:rPr lang="nl-NL" dirty="0"/>
              <a:t> Person. De afkorting daarvan PEP wordt in deze richtsnoeren ook gehanteerd mede omdat deze term internationaal gebruikelijk is. Een belangrijke eis is dat de instelling over op risico gebaseerde procedures moet beschikken om te bepalen of een cliënt dan wel een uiteindelijk belanghebbende daarvan een PEP is die niet in Nederland woont110 of niet de Nederlandse nationaliteit bezit. In het laatste geval kan de cliënt en/of UBO dus ook in Nederland wonen.111 De Minister van Financiën kan overigens ontheffing verlenen van deze PEP-check voor personen die in Nederland wonen. Ook kan de Minister van Financiën op verzoek van een instelling aan die instelling ontheffing verlenen van deze PEP-check. Tot op heden is dit niet gebeurd. </a:t>
            </a:r>
          </a:p>
          <a:p>
            <a:endParaRPr lang="nl-NL" dirty="0"/>
          </a:p>
          <a:p>
            <a:r>
              <a:rPr lang="nl-NL" dirty="0"/>
              <a:t>110 De ratio van de regelgeving en de beperkte controlemogelijkheden die een instelling heeft, brengen mee dat uitgegaan moet worden van de kennelijke woonplaats zoals bekend bij de instelling. Een instelling kan immers slechts afgaan op de woonplaats die blijkt uit het paspoort en op de huidige woonplaats. 111 De bepaling dat ook van de UBO van een cliënt op een </a:t>
            </a:r>
            <a:r>
              <a:rPr lang="nl-NL" dirty="0" err="1"/>
              <a:t>risicogebaseerde</a:t>
            </a:r>
            <a:r>
              <a:rPr lang="nl-NL" dirty="0"/>
              <a:t> wijze nagegaan moet worden of deze een PEP is, is bij de wijziging van de WWFT per 1 januari 2013 ingevoerd, evenals de bepaling dat een natuurlijk persoon die in Nederland woonachtig is zonder Nederlandse nationaliteit een PEP kan zijn. NBA-handreiking 1124 Richtsnoeren WWFT 42 Bij risicogeoriënteerde procedures om een PEP te kunnen onderscheiden zou men onder andere kunnen denken aan het opnemen in de opdrachtbevestiging en/of de algemene voorwaarden van de instelling dat een cliënt/natuurlijk persoon die niet in Nederland woonachtig is gehouden is opgave te doen van de namen van directe familieleden en van politieke functies die hij/zij en/of zijn directe familieleden bekleden. Een vergelijkbare vraag kan gesteld worden over uiteindelijke belanghebbenden. De beroepsorganisaties menen dat de PEP-check inhoudt dat als de instelling op welke wijze dan ook aanwijzingen of vermoedens heeft dat sprake zou kunnen zijn van een PEP waarbij bovendien sprake is van omgevingsfactoren die duiden op een verhoogd risico voor witwassen of terrorismefinanciering, zoals het land van herkomst, zij daar nader onderzoek moet instellen. Indien een instelling vermoedt dat een cliënt een PEP is, kan de instelling de betrokken namen controleren met behulp van een database van business information providers. Dat kan voor kleinere kantoren die normaliter niet veel buitenlandse relaties hebben, te ver te gaan. Een internetcheck met behulp van een zoekmachine kan dan veelal volstaan. Als er geen enkele indicatie is dat een betrokken persoon een PEP zou kunnen zijn, hoeft een instelling naar de mening van de beroepsorganisaties geen verdere maatregelen te nemen. Een PEP is een persoon als bedoeld in de Uitvoeringsrichtlijn112; zie de hierna genoemde functies. Ook na beëindiging van de functie wordt betrokkene nog een jaar als PEP aangemerkt. Directe familie en ‘naast geassocieerden’ van een PEP worden ook als PEP aangemerkt. Het gaat om de volgende personen: a) staatshoofden, regeringsleiders, ministers en staatssecretarissen; b) parlementsleden; c) leden van hooggerechtshoven, constitutionele hoven en andere hoge rechterlijke instanties die arresten wijzen waartegen doorgaans geen verder beroep mogelijk is, behalve in uitzonderlijke omstandigheden; d) leden van rekenkamers of van directies van centrale banken; e) ambassadeurs, zaakgelastigden en hoge legerofficieren; f) leden van bestuurs-, leidinggevende of toezichthoudende organen van overheidsbedrijven. Middelbare of lagere ambtenaren vallen niet onder de onder a) tot en met f) genoemde categorieën. Onder de onder a) tot en met e) genoemde categorieën vallen, waar toepasselijk, ook posten op internationaal niveau, waaronder EU-niveau. De directe familieleden zijn: 113  de echtgenoot of echtgenote; 112 Zie de verwijzing in artikel 1, lid 1, onderdeel e WWFT naar artikel 2, leden 1, 2 en 3 van de Uitvoeringsrichtlijn 2006/70/EG. 113 Artikel 2, lid 2 Uitvoeringsrichtlijn. NBA-handreiking 1124 Richtsnoeren WWFT 43  een partner die naar nationaal recht als gelijkwaardig met een echtgenoot of echtgenote wordt aangemerkt;  de kinderen en hun echtgenoten of partners;  de ouders. De “naast geassocieerden” zijn: 114 a) een natuurlijke persoon van wie bekend is, dat deze met een PEP de gezamenlijke uiteindelijke begunstigde is van juridische entiteiten of juridische constructies of met genoemde persoon andere nauwe zakelijke relaties heeft; b) een natuurlijke persoon die alleen de juridische begunstigde is van een juridische entiteit of juridische constructie waarvan bekend is, dat deze is opgezet ten behoeve van de feitelijke begunstiging van de in lid 1 genoemde persoon. De nadruk in de omschrijving van de naast geassocieerden ligt op de zinsnede “van wie bekend is”. De Memorie van Toelichting115 wijst er nadrukkelijk op dat een instelling naar de aanwezigheid van een naaste geassocieerde geen actief onderzoek hoeft in te stellen. De vraag of een cliënt een direct familielid is van bijvoorbeeld een hoge legerofficier moet kennelijk wel actief onderzocht worden. Daarmee is dit de lastigste groep, immers dit veronderstelt dat nagegaan wordt of de schoonzoon van een “buitenlandse” cliënt gedurende de laatste 12 maanden één van de genoemde functies bekleedde. Daardoor wordt de cliënt immers een PEP. Indien sprake blijkt te zijn van een PEP dan dient116 a) het aangaan van de relatie of het verrichten van de transactie goedgekeurd te worden door een daartoe gemachtigde functionaris van de instelling (dit zal in de praktijk een compliance </a:t>
            </a:r>
            <a:r>
              <a:rPr lang="nl-NL" dirty="0" err="1"/>
              <a:t>officer</a:t>
            </a:r>
            <a:r>
              <a:rPr lang="nl-NL" dirty="0"/>
              <a:t> of risk manager zijn; bij kleinere kantoren vaak de kantoor- of </a:t>
            </a:r>
            <a:r>
              <a:rPr lang="nl-NL" dirty="0" err="1"/>
              <a:t>praktijkgroepleider</a:t>
            </a:r>
            <a:r>
              <a:rPr lang="nl-NL" dirty="0"/>
              <a:t>); b) de instelling adequate maatregelen te treffen om de herkomst van het vermogen betrokken bij de transactie of de zakelijke relatie vast te stellen; ingaande 2013 dient ook vastgesteld te worden wat de bron van het vermogen van de PEP is; c) doorlopende controle op de zakelijke relatie uitgeoefend te worden. De verplichting sub c is al een algemene verplichting117 en lijkt daarom geen extra eis te vormen. De adequate maatregelen zullen moeten bestaan uit een opgave door de cliënt van de herkomst van het vermogen onderbouwd met documentatie. Indien een cliënt of UBO gedurende de zakelijke relatie een PEP wordt of blijkt te zijn dient alsnog en binnen een redelijke termijn aan de hiervoor genoemde vereisten voldaan te worden.</a:t>
            </a:r>
          </a:p>
        </p:txBody>
      </p:sp>
      <p:sp>
        <p:nvSpPr>
          <p:cNvPr id="4" name="Tijdelijke aanduiding voor dianummer 3"/>
          <p:cNvSpPr>
            <a:spLocks noGrp="1"/>
          </p:cNvSpPr>
          <p:nvPr>
            <p:ph type="sldNum" sz="quarter" idx="10"/>
          </p:nvPr>
        </p:nvSpPr>
        <p:spPr/>
        <p:txBody>
          <a:bodyPr/>
          <a:lstStyle/>
          <a:p>
            <a:fld id="{E4EFC158-5518-4A61-B5B3-1DB210E20A11}" type="slidenum">
              <a:rPr lang="nl-NL" smtClean="0"/>
              <a:t>26</a:t>
            </a:fld>
            <a:endParaRPr lang="nl-NL"/>
          </a:p>
        </p:txBody>
      </p:sp>
    </p:spTree>
    <p:extLst>
      <p:ext uri="{BB962C8B-B14F-4D97-AF65-F5344CB8AC3E}">
        <p14:creationId xmlns:p14="http://schemas.microsoft.com/office/powerpoint/2010/main" val="299008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Ontheffing van ministerie voor PEP die in Nederland wonen.</a:t>
            </a:r>
          </a:p>
          <a:p>
            <a:r>
              <a:rPr lang="nl-NL" dirty="0"/>
              <a:t>Tot nu toe niet gebeurd.</a:t>
            </a:r>
          </a:p>
          <a:p>
            <a:endParaRPr lang="nl-NL" dirty="0"/>
          </a:p>
          <a:p>
            <a:r>
              <a:rPr lang="nl-NL" dirty="0"/>
              <a:t>Politiek prominent persoon (PEP) De Europese Witwasrichtlijn noemt dit een </a:t>
            </a:r>
            <a:r>
              <a:rPr lang="nl-NL" dirty="0" err="1"/>
              <a:t>Politically</a:t>
            </a:r>
            <a:r>
              <a:rPr lang="nl-NL" dirty="0"/>
              <a:t> </a:t>
            </a:r>
            <a:r>
              <a:rPr lang="nl-NL" dirty="0" err="1"/>
              <a:t>Exposed</a:t>
            </a:r>
            <a:r>
              <a:rPr lang="nl-NL" dirty="0"/>
              <a:t> Person. De afkorting daarvan PEP wordt in deze richtsnoeren ook gehanteerd mede omdat deze term internationaal gebruikelijk is. Een belangrijke eis is dat de instelling over op risico gebaseerde procedures moet beschikken om te bepalen of een cliënt dan wel een uiteindelijk belanghebbende daarvan een PEP is die niet in Nederland woont110 of niet de Nederlandse nationaliteit bezit. In het laatste geval kan de cliënt en/of UBO dus ook in Nederland wonen.111 De Minister van Financiën kan overigens ontheffing verlenen van deze PEP-check voor personen die in Nederland wonen. Ook kan de Minister van Financiën op verzoek van een instelling aan die instelling ontheffing verlenen van deze PEP-check. Tot op heden is dit niet gebeurd. </a:t>
            </a:r>
          </a:p>
          <a:p>
            <a:endParaRPr lang="nl-NL" dirty="0"/>
          </a:p>
          <a:p>
            <a:r>
              <a:rPr lang="nl-NL" dirty="0"/>
              <a:t>110 De ratio van de regelgeving en de beperkte controlemogelijkheden die een instelling heeft, brengen mee dat uitgegaan moet worden van de kennelijke woonplaats zoals bekend bij de instelling. Een instelling kan immers slechts afgaan op de woonplaats die blijkt uit het paspoort en op de huidige woonplaats. 111 De bepaling dat ook van de UBO van een cliënt op een </a:t>
            </a:r>
            <a:r>
              <a:rPr lang="nl-NL" dirty="0" err="1"/>
              <a:t>risicogebaseerde</a:t>
            </a:r>
            <a:r>
              <a:rPr lang="nl-NL" dirty="0"/>
              <a:t> wijze nagegaan moet worden of deze een PEP is, is bij de wijziging van de WWFT per 1 januari 2013 ingevoerd, evenals de bepaling dat een natuurlijk persoon die in Nederland woonachtig is zonder Nederlandse nationaliteit een PEP kan zijn. NBA-handreiking 1124 Richtsnoeren WWFT 42 Bij risicogeoriënteerde procedures om een PEP te kunnen onderscheiden zou men onder andere kunnen denken aan het opnemen in de opdrachtbevestiging en/of de algemene voorwaarden van de instelling dat een cliënt/natuurlijk persoon die niet in Nederland woonachtig is gehouden is opgave te doen van de namen van directe familieleden en van politieke functies die hij/zij en/of zijn directe familieleden bekleden. Een vergelijkbare vraag kan gesteld worden over uiteindelijke belanghebbenden. De beroepsorganisaties menen dat de PEP-check inhoudt dat als de instelling op welke wijze dan ook aanwijzingen of vermoedens heeft dat sprake zou kunnen zijn van een PEP waarbij bovendien sprake is van omgevingsfactoren die duiden op een verhoogd risico voor witwassen of terrorismefinanciering, zoals het land van herkomst, zij daar nader onderzoek moet instellen. Indien een instelling vermoedt dat een cliënt een PEP is, kan de instelling de betrokken namen controleren met behulp van een database van business information providers. Dat kan voor kleinere kantoren die normaliter niet veel buitenlandse relaties hebben, te ver te gaan. Een internetcheck met behulp van een zoekmachine kan dan veelal volstaan. Als er geen enkele indicatie is dat een betrokken persoon een PEP zou kunnen zijn, hoeft een instelling naar de mening van de beroepsorganisaties geen verdere maatregelen te nemen. Een PEP is een persoon als bedoeld in de Uitvoeringsrichtlijn112; zie de hierna genoemde functies. Ook na beëindiging van de functie wordt betrokkene nog een jaar als PEP aangemerkt. Directe familie en ‘naast geassocieerden’ van een PEP worden ook als PEP aangemerkt. Het gaat om de volgende personen: a) staatshoofden, regeringsleiders, ministers en staatssecretarissen; b) parlementsleden; c) leden van hooggerechtshoven, constitutionele hoven en andere hoge rechterlijke instanties die arresten wijzen waartegen doorgaans geen verder beroep mogelijk is, behalve in uitzonderlijke omstandigheden; d) leden van rekenkamers of van directies van centrale banken; e) ambassadeurs, zaakgelastigden en hoge legerofficieren; f) leden van bestuurs-, leidinggevende of toezichthoudende organen van overheidsbedrijven. Middelbare of lagere ambtenaren vallen niet onder de onder a) tot en met f) genoemde categorieën. Onder de onder a) tot en met e) genoemde categorieën vallen, waar toepasselijk, ook posten op internationaal niveau, waaronder EU-niveau. De directe familieleden zijn: 113  de echtgenoot of echtgenote; 112 Zie de verwijzing in artikel 1, lid 1, onderdeel e WWFT naar artikel 2, leden 1, 2 en 3 van de Uitvoeringsrichtlijn 2006/70/EG. 113 Artikel 2, lid 2 Uitvoeringsrichtlijn. NBA-handreiking 1124 Richtsnoeren WWFT 43  een partner die naar nationaal recht als gelijkwaardig met een echtgenoot of echtgenote wordt aangemerkt;  de kinderen en hun echtgenoten of partners;  de ouders. De “naast geassocieerden” zijn: 114 a) een natuurlijke persoon van wie bekend is, dat deze met een PEP de gezamenlijke uiteindelijke begunstigde is van juridische entiteiten of juridische constructies of met genoemde persoon andere nauwe zakelijke relaties heeft; b) een natuurlijke persoon die alleen de juridische begunstigde is van een juridische entiteit of juridische constructie waarvan bekend is, dat deze is opgezet ten behoeve van de feitelijke begunstiging van de in lid 1 genoemde persoon. De nadruk in de omschrijving van de naast geassocieerden ligt op de zinsnede “van wie bekend is”. De Memorie van Toelichting115 wijst er nadrukkelijk op dat een instelling naar de aanwezigheid van een naaste geassocieerde geen actief onderzoek hoeft in te stellen. De vraag of een cliënt een direct familielid is van bijvoorbeeld een hoge legerofficier moet kennelijk wel actief onderzocht worden. Daarmee is dit de lastigste groep, immers dit veronderstelt dat nagegaan wordt of de schoonzoon van een “buitenlandse” cliënt gedurende de laatste 12 maanden één van de genoemde functies bekleedde. Daardoor wordt de cliënt immers een PEP. Indien sprake blijkt te zijn van een PEP dan dient116 a) het aangaan van de relatie of het verrichten van de transactie goedgekeurd te worden door een daartoe gemachtigde functionaris van de instelling (dit zal in de praktijk een compliance </a:t>
            </a:r>
            <a:r>
              <a:rPr lang="nl-NL" dirty="0" err="1"/>
              <a:t>officer</a:t>
            </a:r>
            <a:r>
              <a:rPr lang="nl-NL" dirty="0"/>
              <a:t> of risk manager zijn; bij kleinere kantoren vaak de kantoor- of </a:t>
            </a:r>
            <a:r>
              <a:rPr lang="nl-NL" dirty="0" err="1"/>
              <a:t>praktijkgroepleider</a:t>
            </a:r>
            <a:r>
              <a:rPr lang="nl-NL" dirty="0"/>
              <a:t>); b) de instelling adequate maatregelen te treffen om de herkomst van het vermogen betrokken bij de transactie of de zakelijke relatie vast te stellen; ingaande 2013 dient ook vastgesteld te worden wat de bron van het vermogen van de PEP is; c) doorlopende controle op de zakelijke relatie uitgeoefend te worden. De verplichting sub c is al een algemene verplichting117 en lijkt daarom geen extra eis te vormen. De adequate maatregelen zullen moeten bestaan uit een opgave door de cliënt van de herkomst van het vermogen onderbouwd met documentatie. Indien een cliënt of UBO gedurende de zakelijke relatie een PEP wordt of blijkt te zijn dient alsnog en binnen een redelijke termijn aan de hiervoor genoemde vereisten voldaan te worden.</a:t>
            </a:r>
          </a:p>
        </p:txBody>
      </p:sp>
      <p:sp>
        <p:nvSpPr>
          <p:cNvPr id="4" name="Tijdelijke aanduiding voor dianummer 3"/>
          <p:cNvSpPr>
            <a:spLocks noGrp="1"/>
          </p:cNvSpPr>
          <p:nvPr>
            <p:ph type="sldNum" sz="quarter" idx="10"/>
          </p:nvPr>
        </p:nvSpPr>
        <p:spPr/>
        <p:txBody>
          <a:bodyPr/>
          <a:lstStyle/>
          <a:p>
            <a:fld id="{E4EFC158-5518-4A61-B5B3-1DB210E20A11}" type="slidenum">
              <a:rPr lang="nl-NL" smtClean="0"/>
              <a:t>27</a:t>
            </a:fld>
            <a:endParaRPr lang="nl-NL"/>
          </a:p>
        </p:txBody>
      </p:sp>
    </p:spTree>
    <p:extLst>
      <p:ext uri="{BB962C8B-B14F-4D97-AF65-F5344CB8AC3E}">
        <p14:creationId xmlns:p14="http://schemas.microsoft.com/office/powerpoint/2010/main" val="167460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EFC158-5518-4A61-B5B3-1DB210E20A11}" type="slidenum">
              <a:rPr lang="nl-NL" smtClean="0"/>
              <a:t>32</a:t>
            </a:fld>
            <a:endParaRPr lang="nl-NL"/>
          </a:p>
        </p:txBody>
      </p:sp>
    </p:spTree>
    <p:extLst>
      <p:ext uri="{BB962C8B-B14F-4D97-AF65-F5344CB8AC3E}">
        <p14:creationId xmlns:p14="http://schemas.microsoft.com/office/powerpoint/2010/main" val="19583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EFC158-5518-4A61-B5B3-1DB210E20A11}" type="slidenum">
              <a:rPr lang="nl-NL" smtClean="0"/>
              <a:t>33</a:t>
            </a:fld>
            <a:endParaRPr lang="nl-NL"/>
          </a:p>
        </p:txBody>
      </p:sp>
    </p:spTree>
    <p:extLst>
      <p:ext uri="{BB962C8B-B14F-4D97-AF65-F5344CB8AC3E}">
        <p14:creationId xmlns:p14="http://schemas.microsoft.com/office/powerpoint/2010/main" val="4115170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Type </a:t>
            </a:r>
            <a:r>
              <a:rPr lang="nl-NL" dirty="0" err="1"/>
              <a:t>clienten</a:t>
            </a:r>
            <a:r>
              <a:rPr lang="nl-NL" dirty="0"/>
              <a:t>,</a:t>
            </a:r>
            <a:r>
              <a:rPr lang="nl-NL" baseline="0" dirty="0"/>
              <a:t> etc.:</a:t>
            </a:r>
          </a:p>
          <a:p>
            <a:pPr lvl="0" fontAlgn="base"/>
            <a:r>
              <a:rPr lang="nl-NL" dirty="0"/>
              <a:t>Horeca ondernemingen;</a:t>
            </a:r>
          </a:p>
          <a:p>
            <a:pPr lvl="0" fontAlgn="base"/>
            <a:r>
              <a:rPr lang="nl-NL" dirty="0"/>
              <a:t>Belwinkels;</a:t>
            </a:r>
          </a:p>
          <a:p>
            <a:pPr lvl="0" fontAlgn="base"/>
            <a:r>
              <a:rPr lang="nl-NL" dirty="0"/>
              <a:t>Ondernemingen die handelen in drugs gerelateerde producten (</a:t>
            </a:r>
            <a:r>
              <a:rPr lang="nl-NL" dirty="0" err="1"/>
              <a:t>growshops</a:t>
            </a:r>
            <a:r>
              <a:rPr lang="nl-NL" dirty="0"/>
              <a:t>, coffeeshops, smartshops, </a:t>
            </a:r>
            <a:r>
              <a:rPr lang="nl-NL" dirty="0" err="1"/>
              <a:t>headshops</a:t>
            </a:r>
            <a:r>
              <a:rPr lang="nl-NL" dirty="0"/>
              <a:t> en </a:t>
            </a:r>
            <a:r>
              <a:rPr lang="nl-NL" dirty="0" err="1"/>
              <a:t>seedshops</a:t>
            </a:r>
            <a:r>
              <a:rPr lang="nl-NL" dirty="0"/>
              <a:t>);</a:t>
            </a:r>
          </a:p>
          <a:p>
            <a:pPr lvl="0" fontAlgn="base"/>
            <a:r>
              <a:rPr lang="nl-NL" dirty="0" err="1"/>
              <a:t>Kamerbemiddelingsbureau’s</a:t>
            </a:r>
            <a:r>
              <a:rPr lang="nl-NL" dirty="0"/>
              <a:t> en hotels;</a:t>
            </a:r>
          </a:p>
          <a:p>
            <a:pPr lvl="0" fontAlgn="base"/>
            <a:r>
              <a:rPr lang="nl-NL" dirty="0"/>
              <a:t>Schildersbedrijven en bouwbedrijven (in verband met zwarte omzet en/of mogelijk steekpenningen/smeergelden);</a:t>
            </a:r>
          </a:p>
          <a:p>
            <a:pPr lvl="0" fontAlgn="base"/>
            <a:r>
              <a:rPr lang="nl-NL" dirty="0"/>
              <a:t>Voetbalmakelaars;</a:t>
            </a:r>
          </a:p>
          <a:p>
            <a:pPr lvl="0" fontAlgn="base"/>
            <a:r>
              <a:rPr lang="nl-NL" dirty="0"/>
              <a:t>Cliënten die in autobanden, schroot, computeronderdelen of mobiele telefoons handelen (i.v.m. BTW carrouselfraude</a:t>
            </a:r>
            <a:r>
              <a:rPr lang="nl-NL" baseline="30000" dirty="0"/>
              <a:t>36</a:t>
            </a:r>
            <a:r>
              <a:rPr lang="nl-NL" dirty="0"/>
              <a:t>);</a:t>
            </a:r>
          </a:p>
          <a:p>
            <a:pPr lvl="0" fontAlgn="base"/>
            <a:r>
              <a:rPr lang="nl-NL" dirty="0"/>
              <a:t>Cliënten waar veel contant geld beschikbaar is (bijvoorbeeld antiekhandelaar, casino’s, wisselkantoren, autohandelaren, juweliers, botenhandelaren);</a:t>
            </a:r>
          </a:p>
          <a:p>
            <a:pPr lvl="0" fontAlgn="base"/>
            <a:r>
              <a:rPr lang="nl-NL" dirty="0"/>
              <a:t>Cliënten waarvan de aandelen aan toonder zijn;</a:t>
            </a:r>
          </a:p>
          <a:p>
            <a:pPr lvl="0" fontAlgn="base"/>
            <a:r>
              <a:rPr lang="nl-NL" dirty="0"/>
              <a:t>Cliënten die onjuiste of onvolledige informatie verschaffen of twijfel bestaat over de juistheid van de verstrekte informatie of volledigheid daarvan;</a:t>
            </a:r>
          </a:p>
          <a:p>
            <a:pPr lvl="0" fontAlgn="base"/>
            <a:r>
              <a:rPr lang="nl-NL" dirty="0"/>
              <a:t>Cliënten waarbij sprake is van (eenmalige) complexe spoedeisende dienstverlening zonder aanwijsbare reden;</a:t>
            </a:r>
          </a:p>
          <a:p>
            <a:pPr lvl="0" fontAlgn="base"/>
            <a:r>
              <a:rPr lang="nl-NL" dirty="0"/>
              <a:t>Cliënten die beschikken over vermogen waarvan de herkomst onduidelijk is;</a:t>
            </a:r>
          </a:p>
          <a:p>
            <a:pPr lvl="0" fontAlgn="base"/>
            <a:r>
              <a:rPr lang="nl-NL" dirty="0"/>
              <a:t>(Nieuwe) cliënten afkomstig van buiten de regio zonder dat hiervoor een verklaring aanwezig is;</a:t>
            </a:r>
          </a:p>
          <a:p>
            <a:pPr lvl="0" fontAlgn="base"/>
            <a:r>
              <a:rPr lang="nl-NL" dirty="0"/>
              <a:t>Cliënten met een onduidelijk of wisselend vestigingsadres zonder dat hiervoor een verklaring aanwezig is;</a:t>
            </a:r>
          </a:p>
          <a:p>
            <a:pPr fontAlgn="base"/>
            <a:r>
              <a:rPr lang="nl-NL" dirty="0"/>
              <a:t>Cliënten waarbij de bedrijfsactiviteiten onduidelijk zijn of gebruik maakt van tussenpersonen waarvan de rol onduidelijk is.</a:t>
            </a:r>
          </a:p>
          <a:p>
            <a:endParaRPr lang="nl-NL" dirty="0"/>
          </a:p>
        </p:txBody>
      </p:sp>
      <p:sp>
        <p:nvSpPr>
          <p:cNvPr id="4" name="Tijdelijke aanduiding voor dianummer 3"/>
          <p:cNvSpPr>
            <a:spLocks noGrp="1"/>
          </p:cNvSpPr>
          <p:nvPr>
            <p:ph type="sldNum" sz="quarter" idx="10"/>
          </p:nvPr>
        </p:nvSpPr>
        <p:spPr/>
        <p:txBody>
          <a:bodyPr/>
          <a:lstStyle/>
          <a:p>
            <a:fld id="{E4EFC158-5518-4A61-B5B3-1DB210E20A11}" type="slidenum">
              <a:rPr lang="nl-NL" smtClean="0"/>
              <a:t>37</a:t>
            </a:fld>
            <a:endParaRPr lang="nl-NL"/>
          </a:p>
        </p:txBody>
      </p:sp>
    </p:spTree>
    <p:extLst>
      <p:ext uri="{BB962C8B-B14F-4D97-AF65-F5344CB8AC3E}">
        <p14:creationId xmlns:p14="http://schemas.microsoft.com/office/powerpoint/2010/main" val="330621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40</a:t>
            </a:fld>
            <a:endParaRPr lang="nl-NL"/>
          </a:p>
        </p:txBody>
      </p:sp>
    </p:spTree>
    <p:extLst>
      <p:ext uri="{BB962C8B-B14F-4D97-AF65-F5344CB8AC3E}">
        <p14:creationId xmlns:p14="http://schemas.microsoft.com/office/powerpoint/2010/main" val="47927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2</a:t>
            </a:fld>
            <a:endParaRPr lang="nl-NL"/>
          </a:p>
        </p:txBody>
      </p:sp>
    </p:spTree>
    <p:extLst>
      <p:ext uri="{BB962C8B-B14F-4D97-AF65-F5344CB8AC3E}">
        <p14:creationId xmlns:p14="http://schemas.microsoft.com/office/powerpoint/2010/main" val="16341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4</a:t>
            </a:fld>
            <a:endParaRPr lang="nl-NL"/>
          </a:p>
        </p:txBody>
      </p:sp>
    </p:spTree>
    <p:extLst>
      <p:ext uri="{BB962C8B-B14F-4D97-AF65-F5344CB8AC3E}">
        <p14:creationId xmlns:p14="http://schemas.microsoft.com/office/powerpoint/2010/main" val="364014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5</a:t>
            </a:fld>
            <a:endParaRPr lang="nl-NL"/>
          </a:p>
        </p:txBody>
      </p:sp>
    </p:spTree>
    <p:extLst>
      <p:ext uri="{BB962C8B-B14F-4D97-AF65-F5344CB8AC3E}">
        <p14:creationId xmlns:p14="http://schemas.microsoft.com/office/powerpoint/2010/main" val="118705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6</a:t>
            </a:fld>
            <a:endParaRPr lang="nl-NL"/>
          </a:p>
        </p:txBody>
      </p:sp>
    </p:spTree>
    <p:extLst>
      <p:ext uri="{BB962C8B-B14F-4D97-AF65-F5344CB8AC3E}">
        <p14:creationId xmlns:p14="http://schemas.microsoft.com/office/powerpoint/2010/main" val="162998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8</a:t>
            </a:fld>
            <a:endParaRPr lang="nl-NL"/>
          </a:p>
        </p:txBody>
      </p:sp>
    </p:spTree>
    <p:extLst>
      <p:ext uri="{BB962C8B-B14F-4D97-AF65-F5344CB8AC3E}">
        <p14:creationId xmlns:p14="http://schemas.microsoft.com/office/powerpoint/2010/main" val="264328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11</a:t>
            </a:fld>
            <a:endParaRPr lang="nl-NL"/>
          </a:p>
        </p:txBody>
      </p:sp>
    </p:spTree>
    <p:extLst>
      <p:ext uri="{BB962C8B-B14F-4D97-AF65-F5344CB8AC3E}">
        <p14:creationId xmlns:p14="http://schemas.microsoft.com/office/powerpoint/2010/main" val="15708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12</a:t>
            </a:fld>
            <a:endParaRPr lang="nl-NL"/>
          </a:p>
        </p:txBody>
      </p:sp>
    </p:spTree>
    <p:extLst>
      <p:ext uri="{BB962C8B-B14F-4D97-AF65-F5344CB8AC3E}">
        <p14:creationId xmlns:p14="http://schemas.microsoft.com/office/powerpoint/2010/main" val="95583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AAE90E0-6A99-D94D-8848-18F55DCADB6A}" type="slidenum">
              <a:rPr lang="nl-NL" smtClean="0"/>
              <a:t>21</a:t>
            </a:fld>
            <a:endParaRPr lang="nl-NL"/>
          </a:p>
        </p:txBody>
      </p:sp>
    </p:spTree>
    <p:extLst>
      <p:ext uri="{BB962C8B-B14F-4D97-AF65-F5344CB8AC3E}">
        <p14:creationId xmlns:p14="http://schemas.microsoft.com/office/powerpoint/2010/main" val="4095456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10" name="Picture 42" descr="Sra_logo_wi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863" y="4445000"/>
            <a:ext cx="550862" cy="458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2" descr="Sra_logo_wit">
            <a:extLst>
              <a:ext uri="{FF2B5EF4-FFF2-40B4-BE49-F238E27FC236}">
                <a16:creationId xmlns:a16="http://schemas.microsoft.com/office/drawing/2014/main" id="{3E5832CF-773F-ED49-91F6-26FEC07A4A1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5563" y="4444334"/>
            <a:ext cx="550862" cy="45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21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85358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5E04D-9B4E-2B46-91AC-FE8FD0BD5663}" type="datetimeFigureOut">
              <a:rPr lang="nl-NL" smtClean="0"/>
              <a:t>14-12-2019</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82B9A-91BF-FB40-8122-D62C74A484B5}" type="slidenum">
              <a:rPr lang="nl-NL" smtClean="0"/>
              <a:t>‹nr.›</a:t>
            </a:fld>
            <a:endParaRPr lang="nl-NL"/>
          </a:p>
        </p:txBody>
      </p:sp>
    </p:spTree>
    <p:extLst>
      <p:ext uri="{BB962C8B-B14F-4D97-AF65-F5344CB8AC3E}">
        <p14:creationId xmlns:p14="http://schemas.microsoft.com/office/powerpoint/2010/main" val="1901793056"/>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nternetconsultatie.nl/b19"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3036BF7-197E-EC41-A06E-6A2B7A2A968B}"/>
              </a:ext>
            </a:extLst>
          </p:cNvPr>
          <p:cNvPicPr>
            <a:picLocks noChangeAspect="1"/>
          </p:cNvPicPr>
          <p:nvPr/>
        </p:nvPicPr>
        <p:blipFill>
          <a:blip r:embed="rId3"/>
          <a:stretch>
            <a:fillRect/>
          </a:stretch>
        </p:blipFill>
        <p:spPr>
          <a:xfrm>
            <a:off x="3384063" y="2538047"/>
            <a:ext cx="5759938" cy="4319954"/>
          </a:xfrm>
          <a:prstGeom prst="rect">
            <a:avLst/>
          </a:prstGeom>
        </p:spPr>
      </p:pic>
      <p:sp>
        <p:nvSpPr>
          <p:cNvPr id="3" name="Subtitel 2"/>
          <p:cNvSpPr>
            <a:spLocks noGrp="1"/>
          </p:cNvSpPr>
          <p:nvPr>
            <p:ph type="subTitle" idx="4294967295"/>
          </p:nvPr>
        </p:nvSpPr>
        <p:spPr>
          <a:xfrm>
            <a:off x="619125" y="1479550"/>
            <a:ext cx="8524875" cy="4400550"/>
          </a:xfrm>
        </p:spPr>
        <p:txBody>
          <a:bodyPr>
            <a:normAutofit/>
          </a:bodyPr>
          <a:lstStyle/>
          <a:p>
            <a:r>
              <a:rPr lang="nl-NL" altLang="nl-NL" sz="1800" dirty="0">
                <a:ea typeface="ＭＳ Ｐゴシック" panose="020B0600070205080204" pitchFamily="34" charset="-128"/>
              </a:rPr>
              <a:t>NVCOS Standaard 4410</a:t>
            </a:r>
          </a:p>
          <a:p>
            <a:r>
              <a:rPr lang="nl-NL" altLang="nl-NL" sz="1800" dirty="0">
                <a:ea typeface="ＭＳ Ｐゴシック" panose="020B0600070205080204" pitchFamily="34" charset="-128"/>
              </a:rPr>
              <a:t>NV NOCLAR (VGBA)</a:t>
            </a:r>
          </a:p>
          <a:p>
            <a:r>
              <a:rPr lang="nl-NL" altLang="nl-NL" sz="1800" dirty="0">
                <a:ea typeface="ＭＳ Ｐゴシック" panose="020B0600070205080204" pitchFamily="34" charset="-128"/>
              </a:rPr>
              <a:t>WWFT</a:t>
            </a:r>
          </a:p>
          <a:p>
            <a:r>
              <a:rPr lang="nl-NL" altLang="nl-NL" sz="1800" dirty="0">
                <a:ea typeface="ＭＳ Ｐゴシック" panose="020B0600070205080204" pitchFamily="34" charset="-128"/>
              </a:rPr>
              <a:t>NVKS</a:t>
            </a:r>
          </a:p>
        </p:txBody>
      </p:sp>
      <p:sp>
        <p:nvSpPr>
          <p:cNvPr id="5" name="Tekstvak 4">
            <a:extLst>
              <a:ext uri="{FF2B5EF4-FFF2-40B4-BE49-F238E27FC236}">
                <a16:creationId xmlns:a16="http://schemas.microsoft.com/office/drawing/2014/main" id="{573AC078-965E-6C43-860F-357B3681C8BC}"/>
              </a:ext>
            </a:extLst>
          </p:cNvPr>
          <p:cNvSpPr txBox="1"/>
          <p:nvPr/>
        </p:nvSpPr>
        <p:spPr>
          <a:xfrm>
            <a:off x="520143" y="423511"/>
            <a:ext cx="7911588"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U als poortwachter!</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40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4ADAAD8-3079-AE4D-B628-90BC5FFCC222}"/>
              </a:ext>
            </a:extLst>
          </p:cNvPr>
          <p:cNvSpPr txBox="1"/>
          <p:nvPr/>
        </p:nvSpPr>
        <p:spPr>
          <a:xfrm>
            <a:off x="520143" y="423511"/>
            <a:ext cx="7911588" cy="584775"/>
          </a:xfrm>
          <a:prstGeom prst="rect">
            <a:avLst/>
          </a:prstGeom>
          <a:noFill/>
        </p:spPr>
        <p:txBody>
          <a:bodyPr wrap="square" rtlCol="0">
            <a:spAutoFit/>
          </a:bodyPr>
          <a:lstStyle/>
          <a:p>
            <a:r>
              <a:rPr lang="nl-NL" sz="1600" b="1" dirty="0"/>
              <a:t>De samenstelopdracht NV COS 4410</a:t>
            </a:r>
          </a:p>
          <a:p>
            <a:r>
              <a:rPr lang="nl-NL" sz="1600" dirty="0">
                <a:solidFill>
                  <a:srgbClr val="FF0000"/>
                </a:solidFill>
              </a:rPr>
              <a:t>Vereisten samenstellen; relatie met VGBA </a:t>
            </a:r>
            <a:r>
              <a:rPr lang="nl-NL" sz="1600" u="sng" dirty="0">
                <a:solidFill>
                  <a:srgbClr val="FF0000"/>
                </a:solidFill>
              </a:rPr>
              <a:t>paragraaf 32</a:t>
            </a:r>
          </a:p>
        </p:txBody>
      </p:sp>
      <p:sp>
        <p:nvSpPr>
          <p:cNvPr id="6" name="Tijdelijke aanduiding voor inhoud 8">
            <a:extLst>
              <a:ext uri="{FF2B5EF4-FFF2-40B4-BE49-F238E27FC236}">
                <a16:creationId xmlns:a16="http://schemas.microsoft.com/office/drawing/2014/main" id="{8CCBBC54-D85D-4B4F-BDF6-AB42E28F06A4}"/>
              </a:ext>
            </a:extLst>
          </p:cNvPr>
          <p:cNvSpPr txBox="1">
            <a:spLocks/>
          </p:cNvSpPr>
          <p:nvPr/>
        </p:nvSpPr>
        <p:spPr>
          <a:xfrm>
            <a:off x="520144" y="1296205"/>
            <a:ext cx="7911588" cy="5029942"/>
          </a:xfrm>
          <a:prstGeom prst="rect">
            <a:avLst/>
          </a:prstGeom>
        </p:spPr>
        <p:txBody>
          <a:bodyPr>
            <a:normAutofit/>
          </a:bodyPr>
          <a:lstStyle>
            <a:lvl1pPr marL="342900" marR="0" indent="-3429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1pPr>
            <a:lvl2pPr marL="7858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2pPr>
            <a:lvl3pPr marL="1206500" marR="0" indent="-2921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3pPr>
            <a:lvl4pPr marL="17002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4pPr>
            <a:lvl5pPr marL="21574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5pPr>
            <a:lvl6pPr marL="25488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6pPr>
            <a:lvl7pPr marL="30060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7pPr>
            <a:lvl8pPr marL="34632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8pPr>
            <a:lvl9pPr marL="39204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9pPr>
          </a:lstStyle>
          <a:p>
            <a:pPr marL="0" indent="0">
              <a:buNone/>
            </a:pPr>
            <a:r>
              <a:rPr lang="nl-NL" sz="2000" dirty="0"/>
              <a:t>Indien de accountant </a:t>
            </a:r>
            <a:r>
              <a:rPr lang="nl-NL" sz="2000" u="sng" dirty="0"/>
              <a:t>zich</a:t>
            </a:r>
            <a:r>
              <a:rPr lang="nl-NL" sz="2000" dirty="0"/>
              <a:t> gedurende de samenstellings-opdracht </a:t>
            </a:r>
            <a:r>
              <a:rPr lang="nl-NL" sz="2000" u="sng" dirty="0"/>
              <a:t>ervan bewust wordt </a:t>
            </a:r>
            <a:r>
              <a:rPr lang="nl-NL" sz="2000" dirty="0"/>
              <a:t>dat de vastleggingen, documenten, uitleg of overige informatie, inclusief significante oordeelsvormingen, die door het management worden verschaft </a:t>
            </a:r>
          </a:p>
          <a:p>
            <a:pPr marL="0" indent="0" algn="ctr">
              <a:buNone/>
            </a:pPr>
            <a:r>
              <a:rPr lang="nl-NL" sz="2000" b="1" dirty="0"/>
              <a:t>niet compleet, niet nauwkeurig of anderszins onbevredigend zijn</a:t>
            </a:r>
          </a:p>
          <a:p>
            <a:pPr marL="0" indent="0">
              <a:buNone/>
            </a:pPr>
            <a:r>
              <a:rPr lang="nl-NL" sz="2000" b="1" dirty="0"/>
              <a:t> </a:t>
            </a:r>
            <a:r>
              <a:rPr lang="nl-NL" sz="2000" dirty="0"/>
              <a:t>– </a:t>
            </a:r>
            <a:r>
              <a:rPr lang="nl-NL" sz="2000" i="1" dirty="0"/>
              <a:t>waaronder </a:t>
            </a:r>
            <a:r>
              <a:rPr lang="nl-NL" sz="2000" i="1" dirty="0" err="1"/>
              <a:t>geïdentificeerde</a:t>
            </a:r>
            <a:r>
              <a:rPr lang="nl-NL" sz="2000" i="1" dirty="0"/>
              <a:t> of vermoede fraude of niet-naleving van wet- en regelgeving </a:t>
            </a:r>
            <a:r>
              <a:rPr lang="nl-NL" sz="2000" dirty="0"/>
              <a:t>-, dient de accountant dat onder de aandacht van het management te brengen.</a:t>
            </a:r>
          </a:p>
          <a:p>
            <a:pPr marL="0" indent="0">
              <a:buNone/>
            </a:pPr>
            <a:r>
              <a:rPr lang="nl-NL" sz="2000" dirty="0"/>
              <a:t>Hij dient ook om de aanvullende of gecorrigeerde informatie te verzoeken. </a:t>
            </a:r>
            <a:r>
              <a:rPr lang="nl-NL" sz="2000" i="1" dirty="0">
                <a:solidFill>
                  <a:srgbClr val="FF0000"/>
                </a:solidFill>
              </a:rPr>
              <a:t>De accountant dringt waar nodig aan op adequate opvolging van geïdentificeerde of vermoede fraude of niet-naleving van wet- en regelgeving</a:t>
            </a:r>
            <a:endParaRPr lang="nl-NL" sz="2000" dirty="0">
              <a:solidFill>
                <a:srgbClr val="FF0000"/>
              </a:solidFill>
            </a:endParaRPr>
          </a:p>
        </p:txBody>
      </p:sp>
    </p:spTree>
    <p:extLst>
      <p:ext uri="{BB962C8B-B14F-4D97-AF65-F5344CB8AC3E}">
        <p14:creationId xmlns:p14="http://schemas.microsoft.com/office/powerpoint/2010/main" val="313541545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8">
            <a:extLst>
              <a:ext uri="{FF2B5EF4-FFF2-40B4-BE49-F238E27FC236}">
                <a16:creationId xmlns:a16="http://schemas.microsoft.com/office/drawing/2014/main" id="{740CA92D-1DBF-AA4A-BAFB-B219862DDAA8}"/>
              </a:ext>
            </a:extLst>
          </p:cNvPr>
          <p:cNvSpPr txBox="1">
            <a:spLocks/>
          </p:cNvSpPr>
          <p:nvPr/>
        </p:nvSpPr>
        <p:spPr>
          <a:xfrm>
            <a:off x="520144" y="1296205"/>
            <a:ext cx="7911588" cy="5029942"/>
          </a:xfrm>
          <a:prstGeom prst="rect">
            <a:avLst/>
          </a:prstGeom>
        </p:spPr>
        <p:txBody>
          <a:bodyPr>
            <a:normAutofit fontScale="85000" lnSpcReduction="10000"/>
          </a:bodyPr>
          <a:lstStyle>
            <a:lvl1pPr marL="342900" marR="0" indent="-3429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1pPr>
            <a:lvl2pPr marL="7858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2pPr>
            <a:lvl3pPr marL="1206500" marR="0" indent="-2921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3pPr>
            <a:lvl4pPr marL="17002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4pPr>
            <a:lvl5pPr marL="21574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5pPr>
            <a:lvl6pPr marL="25488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6pPr>
            <a:lvl7pPr marL="30060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7pPr>
            <a:lvl8pPr marL="34632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8pPr>
            <a:lvl9pPr marL="39204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9pPr>
          </a:lstStyle>
          <a:p>
            <a:pPr marL="0" indent="0">
              <a:buNone/>
            </a:pPr>
            <a:r>
              <a:rPr lang="nl-NL" sz="2400" dirty="0"/>
              <a:t>Indien de accountant </a:t>
            </a:r>
            <a:r>
              <a:rPr lang="nl-NL" sz="2400" u="sng" dirty="0"/>
              <a:t>zich</a:t>
            </a:r>
            <a:r>
              <a:rPr lang="nl-NL" sz="2400" dirty="0"/>
              <a:t> er tijdens het verloop van de opdracht van </a:t>
            </a:r>
            <a:r>
              <a:rPr lang="nl-NL" sz="2400" u="sng" dirty="0"/>
              <a:t>bewust wordt </a:t>
            </a:r>
            <a:r>
              <a:rPr lang="nl-NL" sz="2400" dirty="0"/>
              <a:t>dat: </a:t>
            </a:r>
            <a:endParaRPr lang="nl-NL" dirty="0"/>
          </a:p>
          <a:p>
            <a:pPr lvl="1"/>
            <a:r>
              <a:rPr lang="nl-NL" sz="2400" dirty="0"/>
              <a:t>de samengestelde historische financiële informatie niet op adequate wijze het van toepassing zijnde stelsel inzake financiële verslaggeving beschrijft of daarnaar verwijst; </a:t>
            </a:r>
            <a:endParaRPr lang="nl-NL" dirty="0"/>
          </a:p>
          <a:p>
            <a:pPr lvl="1"/>
            <a:r>
              <a:rPr lang="nl-NL" sz="2400" dirty="0"/>
              <a:t>aanpassingen aan de samengestelde historische financiële informatie vereist zijn zodat de historische financiële informatie </a:t>
            </a:r>
            <a:r>
              <a:rPr lang="nl-NL" sz="2400" b="1" u="sng" dirty="0"/>
              <a:t>geen afwijking van materieel belang </a:t>
            </a:r>
            <a:r>
              <a:rPr lang="nl-NL" sz="2400" dirty="0"/>
              <a:t>bevat; of </a:t>
            </a:r>
            <a:endParaRPr lang="nl-NL" dirty="0"/>
          </a:p>
          <a:p>
            <a:pPr lvl="1"/>
            <a:r>
              <a:rPr lang="nl-NL" sz="2400" dirty="0"/>
              <a:t>de samengestelde historische financiële informatie op andere wijze misleidend is – </a:t>
            </a:r>
            <a:r>
              <a:rPr lang="nl-NL" sz="2400" i="1" dirty="0"/>
              <a:t>waaronder geïdentificeerde of vermoede fraude of niet-naleving van wet- en regelgeving;</a:t>
            </a:r>
            <a:endParaRPr lang="nl-NL" dirty="0"/>
          </a:p>
          <a:p>
            <a:pPr marL="0" indent="0">
              <a:buNone/>
            </a:pPr>
            <a:r>
              <a:rPr lang="nl-NL" sz="2400" dirty="0"/>
              <a:t>dan dient de accountant de geschikte aanpassingen aan het management voor te stellen. </a:t>
            </a:r>
            <a:r>
              <a:rPr lang="nl-NL" sz="2400" i="1" dirty="0">
                <a:solidFill>
                  <a:srgbClr val="FF0000"/>
                </a:solidFill>
              </a:rPr>
              <a:t>De accountant dringt waar nodig aan op adequate opvolging van geïdentificeerde of vermoede fraude of niet-naleving van wet- en regelgeving.</a:t>
            </a:r>
            <a:endParaRPr lang="nl-NL" dirty="0">
              <a:effectLst/>
            </a:endParaRPr>
          </a:p>
        </p:txBody>
      </p:sp>
      <p:sp>
        <p:nvSpPr>
          <p:cNvPr id="4" name="Tekstvak 3">
            <a:extLst>
              <a:ext uri="{FF2B5EF4-FFF2-40B4-BE49-F238E27FC236}">
                <a16:creationId xmlns:a16="http://schemas.microsoft.com/office/drawing/2014/main" id="{1D1742BB-0DD8-2745-B24F-F62312FE836A}"/>
              </a:ext>
            </a:extLst>
          </p:cNvPr>
          <p:cNvSpPr txBox="1"/>
          <p:nvPr/>
        </p:nvSpPr>
        <p:spPr>
          <a:xfrm>
            <a:off x="520143" y="423511"/>
            <a:ext cx="7911588" cy="584775"/>
          </a:xfrm>
          <a:prstGeom prst="rect">
            <a:avLst/>
          </a:prstGeom>
          <a:noFill/>
        </p:spPr>
        <p:txBody>
          <a:bodyPr wrap="square" rtlCol="0">
            <a:spAutoFit/>
          </a:bodyPr>
          <a:lstStyle/>
          <a:p>
            <a:r>
              <a:rPr lang="nl-NL" sz="1600" b="1" dirty="0"/>
              <a:t>De samenstelopdracht NV COS 4410</a:t>
            </a:r>
          </a:p>
          <a:p>
            <a:r>
              <a:rPr lang="nl-NL" sz="1600" dirty="0">
                <a:solidFill>
                  <a:srgbClr val="FF0000"/>
                </a:solidFill>
              </a:rPr>
              <a:t>Vereisten samenstellen; relatie met VGBA </a:t>
            </a:r>
            <a:r>
              <a:rPr lang="nl-NL" sz="1600" u="sng" dirty="0">
                <a:solidFill>
                  <a:srgbClr val="FF0000"/>
                </a:solidFill>
              </a:rPr>
              <a:t>paragraaf 32 en paragraaf 34</a:t>
            </a:r>
          </a:p>
        </p:txBody>
      </p:sp>
    </p:spTree>
    <p:extLst>
      <p:ext uri="{BB962C8B-B14F-4D97-AF65-F5344CB8AC3E}">
        <p14:creationId xmlns:p14="http://schemas.microsoft.com/office/powerpoint/2010/main" val="92817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3036BF7-197E-EC41-A06E-6A2B7A2A968B}"/>
              </a:ext>
            </a:extLst>
          </p:cNvPr>
          <p:cNvPicPr>
            <a:picLocks noChangeAspect="1"/>
          </p:cNvPicPr>
          <p:nvPr/>
        </p:nvPicPr>
        <p:blipFill>
          <a:blip r:embed="rId3"/>
          <a:stretch>
            <a:fillRect/>
          </a:stretch>
        </p:blipFill>
        <p:spPr>
          <a:xfrm>
            <a:off x="7315199" y="5486399"/>
            <a:ext cx="1828801" cy="1371601"/>
          </a:xfrm>
          <a:prstGeom prst="rect">
            <a:avLst/>
          </a:prstGeom>
        </p:spPr>
      </p:pic>
      <p:sp>
        <p:nvSpPr>
          <p:cNvPr id="3" name="Subtitel 2"/>
          <p:cNvSpPr>
            <a:spLocks noGrp="1"/>
          </p:cNvSpPr>
          <p:nvPr>
            <p:ph type="subTitle" idx="4294967295"/>
          </p:nvPr>
        </p:nvSpPr>
        <p:spPr>
          <a:xfrm>
            <a:off x="619126" y="1479550"/>
            <a:ext cx="7812606" cy="4400550"/>
          </a:xfrm>
        </p:spPr>
        <p:txBody>
          <a:bodyPr>
            <a:normAutofit/>
          </a:bodyPr>
          <a:lstStyle/>
          <a:p>
            <a:pPr marL="0" indent="0" algn="ctr">
              <a:buNone/>
            </a:pPr>
            <a:endParaRPr lang="nl-NL" altLang="nl-NL" sz="1800" dirty="0">
              <a:ea typeface="ＭＳ Ｐゴシック" panose="020B0600070205080204" pitchFamily="34" charset="-128"/>
            </a:endParaRPr>
          </a:p>
          <a:p>
            <a:pPr marL="0" indent="0" algn="ctr">
              <a:buNone/>
            </a:pPr>
            <a:endParaRPr lang="nl-NL" altLang="nl-NL" sz="1800" dirty="0">
              <a:ea typeface="ＭＳ Ｐゴシック" panose="020B0600070205080204" pitchFamily="34" charset="-128"/>
            </a:endParaRPr>
          </a:p>
          <a:p>
            <a:pPr marL="0" indent="0" algn="ctr">
              <a:buNone/>
            </a:pPr>
            <a:r>
              <a:rPr lang="nl-NL" altLang="nl-NL" sz="3600" dirty="0">
                <a:ea typeface="ＭＳ Ｐゴシック" panose="020B0600070205080204" pitchFamily="34" charset="-128"/>
              </a:rPr>
              <a:t>NV NOCLAR (VGBA)</a:t>
            </a:r>
          </a:p>
        </p:txBody>
      </p:sp>
      <p:sp>
        <p:nvSpPr>
          <p:cNvPr id="5" name="Tekstvak 4">
            <a:extLst>
              <a:ext uri="{FF2B5EF4-FFF2-40B4-BE49-F238E27FC236}">
                <a16:creationId xmlns:a16="http://schemas.microsoft.com/office/drawing/2014/main" id="{573AC078-965E-6C43-860F-357B3681C8BC}"/>
              </a:ext>
            </a:extLst>
          </p:cNvPr>
          <p:cNvSpPr txBox="1"/>
          <p:nvPr/>
        </p:nvSpPr>
        <p:spPr>
          <a:xfrm>
            <a:off x="520143" y="423511"/>
            <a:ext cx="7911588"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U als poortwachter!</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66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1525704208">
            <a:extLst>
              <a:ext uri="{FF2B5EF4-FFF2-40B4-BE49-F238E27FC236}">
                <a16:creationId xmlns:a16="http://schemas.microsoft.com/office/drawing/2014/main" id="{7484F953-73DB-424D-A460-BDCC8E00A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046" y="1412776"/>
            <a:ext cx="1918358" cy="2728476"/>
          </a:xfrm>
          <a:prstGeom prst="rect">
            <a:avLst/>
          </a:prstGeom>
          <a:noFill/>
          <a:extLst>
            <a:ext uri="{909E8E84-426E-40DD-AFC4-6F175D3DCCD1}">
              <a14:hiddenFill xmlns:a14="http://schemas.microsoft.com/office/drawing/2010/main">
                <a:solidFill>
                  <a:srgbClr val="FFFFFF"/>
                </a:solidFill>
              </a14:hiddenFill>
            </a:ext>
          </a:extLst>
        </p:spPr>
      </p:pic>
      <p:sp>
        <p:nvSpPr>
          <p:cNvPr id="4" name="Subtitel 2">
            <a:extLst>
              <a:ext uri="{FF2B5EF4-FFF2-40B4-BE49-F238E27FC236}">
                <a16:creationId xmlns:a16="http://schemas.microsoft.com/office/drawing/2014/main" id="{ABB7C2FF-AD12-C845-950E-1184C33140F7}"/>
              </a:ext>
            </a:extLst>
          </p:cNvPr>
          <p:cNvSpPr txBox="1">
            <a:spLocks/>
          </p:cNvSpPr>
          <p:nvPr/>
        </p:nvSpPr>
        <p:spPr bwMode="auto">
          <a:xfrm>
            <a:off x="520143" y="1649504"/>
            <a:ext cx="8177807" cy="30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buNone/>
            </a:pPr>
            <a:endParaRPr lang="nl-NL" sz="1800" kern="0" dirty="0"/>
          </a:p>
          <a:p>
            <a:pPr marL="0" indent="0">
              <a:buNone/>
            </a:pPr>
            <a:r>
              <a:rPr lang="nl-NL" sz="1800" kern="0" dirty="0"/>
              <a:t>Nadere Voorschriften</a:t>
            </a:r>
          </a:p>
          <a:p>
            <a:pPr marL="0" indent="0">
              <a:buNone/>
            </a:pPr>
            <a:r>
              <a:rPr lang="nl-NL" sz="1800" u="sng" kern="0" dirty="0"/>
              <a:t>No</a:t>
            </a:r>
            <a:r>
              <a:rPr lang="nl-NL" sz="1800" kern="0" dirty="0"/>
              <a:t>n </a:t>
            </a:r>
            <a:r>
              <a:rPr lang="nl-NL" sz="1800" u="sng" kern="0" dirty="0"/>
              <a:t>C</a:t>
            </a:r>
            <a:r>
              <a:rPr lang="nl-NL" sz="1800" kern="0" dirty="0"/>
              <a:t>ompliance </a:t>
            </a:r>
            <a:r>
              <a:rPr lang="nl-NL" sz="1800" kern="0" dirty="0" err="1"/>
              <a:t>with</a:t>
            </a:r>
            <a:r>
              <a:rPr lang="nl-NL" sz="1800" kern="0" dirty="0"/>
              <a:t> </a:t>
            </a:r>
            <a:r>
              <a:rPr lang="nl-NL" sz="1800" u="sng" kern="0" dirty="0" err="1"/>
              <a:t>L</a:t>
            </a:r>
            <a:r>
              <a:rPr lang="nl-NL" sz="1800" kern="0" dirty="0" err="1"/>
              <a:t>aw</a:t>
            </a:r>
            <a:r>
              <a:rPr lang="nl-NL" sz="1800" kern="0" dirty="0"/>
              <a:t> </a:t>
            </a:r>
            <a:r>
              <a:rPr lang="nl-NL" sz="1800" u="sng" kern="0" dirty="0" err="1"/>
              <a:t>a</a:t>
            </a:r>
            <a:r>
              <a:rPr lang="nl-NL" sz="1800" kern="0" dirty="0" err="1"/>
              <a:t>nd</a:t>
            </a:r>
            <a:r>
              <a:rPr lang="nl-NL" sz="1800" kern="0" dirty="0"/>
              <a:t> </a:t>
            </a:r>
            <a:r>
              <a:rPr lang="nl-NL" sz="1800" u="sng" kern="0" dirty="0" err="1"/>
              <a:t>R</a:t>
            </a:r>
            <a:r>
              <a:rPr lang="nl-NL" sz="1800" kern="0" dirty="0" err="1"/>
              <a:t>egulations</a:t>
            </a:r>
            <a:endParaRPr lang="nl-NL" sz="1800" kern="0" dirty="0"/>
          </a:p>
          <a:p>
            <a:pPr marL="0" indent="0">
              <a:buNone/>
            </a:pPr>
            <a:r>
              <a:rPr lang="nl-NL" sz="1800" b="1" kern="0" dirty="0"/>
              <a:t>(NV NOCLAR)</a:t>
            </a:r>
          </a:p>
        </p:txBody>
      </p:sp>
      <p:sp>
        <p:nvSpPr>
          <p:cNvPr id="7" name="Tekstvak 6">
            <a:extLst>
              <a:ext uri="{FF2B5EF4-FFF2-40B4-BE49-F238E27FC236}">
                <a16:creationId xmlns:a16="http://schemas.microsoft.com/office/drawing/2014/main" id="{9D53250E-6429-5A41-A206-9D667D9BB9B0}"/>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NV NOCLAR</a:t>
            </a:r>
          </a:p>
        </p:txBody>
      </p:sp>
    </p:spTree>
    <p:extLst>
      <p:ext uri="{BB962C8B-B14F-4D97-AF65-F5344CB8AC3E}">
        <p14:creationId xmlns:p14="http://schemas.microsoft.com/office/powerpoint/2010/main" val="72811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C943F7D-188E-804E-8873-AC6CB022E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848"/>
            <a:ext cx="10521160" cy="5918152"/>
          </a:xfrm>
          <a:prstGeom prst="rect">
            <a:avLst/>
          </a:prstGeom>
        </p:spPr>
      </p:pic>
      <p:sp>
        <p:nvSpPr>
          <p:cNvPr id="4" name="Tekstvak 3">
            <a:extLst>
              <a:ext uri="{FF2B5EF4-FFF2-40B4-BE49-F238E27FC236}">
                <a16:creationId xmlns:a16="http://schemas.microsoft.com/office/drawing/2014/main" id="{BE027D6B-F856-A14C-AA8F-5801C60BDC58}"/>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NV NOCLAR</a:t>
            </a:r>
          </a:p>
        </p:txBody>
      </p:sp>
    </p:spTree>
    <p:extLst>
      <p:ext uri="{BB962C8B-B14F-4D97-AF65-F5344CB8AC3E}">
        <p14:creationId xmlns:p14="http://schemas.microsoft.com/office/powerpoint/2010/main" val="139096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a:extLst>
              <a:ext uri="{FF2B5EF4-FFF2-40B4-BE49-F238E27FC236}">
                <a16:creationId xmlns:a16="http://schemas.microsoft.com/office/drawing/2014/main" id="{539C905F-DACD-B145-8708-32B43F1569FC}"/>
              </a:ext>
            </a:extLst>
          </p:cNvPr>
          <p:cNvSpPr txBox="1">
            <a:spLocks/>
          </p:cNvSpPr>
          <p:nvPr/>
        </p:nvSpPr>
        <p:spPr bwMode="auto">
          <a:xfrm>
            <a:off x="520143" y="1302132"/>
            <a:ext cx="791158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buNone/>
            </a:pPr>
            <a:r>
              <a:rPr lang="nl-NL" sz="1800" kern="0" dirty="0"/>
              <a:t>NV NOCLAR is een artikelsgewijs stappenplan welke de accountant moet volgen als er sprake is van mogelijke overtredingen van de wet door de klant of de organisatie waarbij hij werkzaam is:</a:t>
            </a:r>
          </a:p>
          <a:p>
            <a:endParaRPr lang="nl-NL" sz="1800" kern="0" dirty="0"/>
          </a:p>
          <a:p>
            <a:endParaRPr lang="nl-NL" sz="1800" kern="0" dirty="0"/>
          </a:p>
          <a:p>
            <a:pPr marL="0" indent="0" algn="ctr">
              <a:buNone/>
            </a:pPr>
            <a:r>
              <a:rPr lang="nl-NL" sz="1800" b="1" kern="0" dirty="0"/>
              <a:t>Inzicht </a:t>
            </a:r>
            <a:r>
              <a:rPr lang="nl-NL" sz="1800" b="1" kern="0" dirty="0">
                <a:sym typeface="Wingdings" pitchFamily="2" charset="2"/>
              </a:rPr>
              <a:t> Bespreken  Maatregelen  Reactie  Actie</a:t>
            </a:r>
            <a:endParaRPr lang="nl-NL" sz="1800" b="1" kern="0" dirty="0"/>
          </a:p>
        </p:txBody>
      </p:sp>
      <p:pic>
        <p:nvPicPr>
          <p:cNvPr id="5" name="Tijdelijke aanduiding voor inhoud 11">
            <a:extLst>
              <a:ext uri="{FF2B5EF4-FFF2-40B4-BE49-F238E27FC236}">
                <a16:creationId xmlns:a16="http://schemas.microsoft.com/office/drawing/2014/main" id="{A09103F3-EAF5-D647-A796-0B8DE6032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157" y="3959525"/>
            <a:ext cx="5152842" cy="2898474"/>
          </a:xfrm>
          <a:prstGeom prst="rect">
            <a:avLst/>
          </a:prstGeom>
        </p:spPr>
      </p:pic>
      <p:sp>
        <p:nvSpPr>
          <p:cNvPr id="4" name="Tekstvak 3">
            <a:extLst>
              <a:ext uri="{FF2B5EF4-FFF2-40B4-BE49-F238E27FC236}">
                <a16:creationId xmlns:a16="http://schemas.microsoft.com/office/drawing/2014/main" id="{9C360D86-0CC7-8545-B4C8-5685F6785C5E}"/>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NV NOCLAR</a:t>
            </a:r>
          </a:p>
        </p:txBody>
      </p:sp>
    </p:spTree>
    <p:extLst>
      <p:ext uri="{BB962C8B-B14F-4D97-AF65-F5344CB8AC3E}">
        <p14:creationId xmlns:p14="http://schemas.microsoft.com/office/powerpoint/2010/main" val="282265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a:extLst>
              <a:ext uri="{FF2B5EF4-FFF2-40B4-BE49-F238E27FC236}">
                <a16:creationId xmlns:a16="http://schemas.microsoft.com/office/drawing/2014/main" id="{0AE15415-46D8-B243-A0D8-C7D5339AC6FA}"/>
              </a:ext>
            </a:extLst>
          </p:cNvPr>
          <p:cNvSpPr txBox="1">
            <a:spLocks/>
          </p:cNvSpPr>
          <p:nvPr/>
        </p:nvSpPr>
        <p:spPr bwMode="auto">
          <a:xfrm>
            <a:off x="520143" y="1212977"/>
            <a:ext cx="7911588" cy="421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buNone/>
            </a:pPr>
            <a:r>
              <a:rPr lang="nl-NL" sz="1800" b="1" kern="0" dirty="0"/>
              <a:t>Vertrouwelijkheid; Uitzonderingen artikel 16 VGBA</a:t>
            </a:r>
            <a:endParaRPr lang="nl-NL" sz="1800" kern="0" dirty="0">
              <a:sym typeface="Wingdings" pitchFamily="2" charset="2"/>
            </a:endParaRPr>
          </a:p>
          <a:p>
            <a:endParaRPr lang="nl-NL" sz="1800" kern="0" dirty="0">
              <a:sym typeface="Wingdings" pitchFamily="2" charset="2"/>
            </a:endParaRPr>
          </a:p>
          <a:p>
            <a:pPr>
              <a:buClrTx/>
              <a:buFont typeface="+mj-lt"/>
              <a:buAutoNum type="alphaUcPeriod"/>
            </a:pPr>
            <a:r>
              <a:rPr lang="nl-NL" sz="1800" kern="0" dirty="0"/>
              <a:t>Wettelijk verplicht voorschrift (bijv. WWFT meldplicht)</a:t>
            </a:r>
          </a:p>
          <a:p>
            <a:pPr>
              <a:buClrTx/>
              <a:buFont typeface="+mj-lt"/>
              <a:buAutoNum type="alphaUcPeriod"/>
            </a:pPr>
            <a:r>
              <a:rPr lang="nl-NL" sz="1800" kern="0" dirty="0"/>
              <a:t>Wettelijk bevoegd voorschrift </a:t>
            </a:r>
          </a:p>
          <a:p>
            <a:pPr>
              <a:buClrTx/>
              <a:buFont typeface="+mj-lt"/>
              <a:buAutoNum type="alphaUcPeriod"/>
            </a:pPr>
            <a:r>
              <a:rPr lang="nl-NL" sz="1800" kern="0" dirty="0"/>
              <a:t>Gerechtelijke (tucht) procedure tegen hemzelf</a:t>
            </a:r>
          </a:p>
          <a:p>
            <a:pPr>
              <a:buClrTx/>
              <a:buFont typeface="+mj-lt"/>
              <a:buAutoNum type="alphaUcPeriod"/>
            </a:pPr>
            <a:r>
              <a:rPr lang="nl-NL" sz="1800" kern="0" dirty="0"/>
              <a:t>Toestemming voor specifiek doel van de belanghebbende</a:t>
            </a:r>
          </a:p>
          <a:p>
            <a:pPr>
              <a:buClrTx/>
              <a:buFont typeface="+mj-lt"/>
              <a:buAutoNum type="alphaUcPeriod"/>
            </a:pPr>
            <a:r>
              <a:rPr lang="nl-NL" sz="1800" kern="0" dirty="0"/>
              <a:t>Desgevraagd verstrekken info aan andere accountant binnen accountantseenheid</a:t>
            </a:r>
          </a:p>
          <a:p>
            <a:pPr marL="285750" indent="-285750">
              <a:buFontTx/>
              <a:buChar char="-"/>
            </a:pPr>
            <a:endParaRPr lang="nl-NL" sz="1800" kern="0" dirty="0"/>
          </a:p>
        </p:txBody>
      </p:sp>
      <p:pic>
        <p:nvPicPr>
          <p:cNvPr id="4" name="iu-2.jpeg">
            <a:extLst>
              <a:ext uri="{FF2B5EF4-FFF2-40B4-BE49-F238E27FC236}">
                <a16:creationId xmlns:a16="http://schemas.microsoft.com/office/drawing/2014/main" id="{29FA9AFF-E5B8-D041-B59E-28E2EBDA1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297" y="4873297"/>
            <a:ext cx="1984703" cy="1984703"/>
          </a:xfrm>
          <a:prstGeom prst="rect">
            <a:avLst/>
          </a:prstGeom>
          <a:ln w="12700">
            <a:miter lim="400000"/>
          </a:ln>
        </p:spPr>
      </p:pic>
      <p:sp>
        <p:nvSpPr>
          <p:cNvPr id="6" name="Tekstvak 5">
            <a:extLst>
              <a:ext uri="{FF2B5EF4-FFF2-40B4-BE49-F238E27FC236}">
                <a16:creationId xmlns:a16="http://schemas.microsoft.com/office/drawing/2014/main" id="{21CE83E5-219A-D341-9602-C52E1D9E3061}"/>
              </a:ext>
            </a:extLst>
          </p:cNvPr>
          <p:cNvSpPr txBox="1"/>
          <p:nvPr/>
        </p:nvSpPr>
        <p:spPr>
          <a:xfrm>
            <a:off x="520143" y="423511"/>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NV NOCLAR</a:t>
            </a:r>
          </a:p>
        </p:txBody>
      </p:sp>
    </p:spTree>
    <p:extLst>
      <p:ext uri="{BB962C8B-B14F-4D97-AF65-F5344CB8AC3E}">
        <p14:creationId xmlns:p14="http://schemas.microsoft.com/office/powerpoint/2010/main" val="41449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1">
            <a:extLst>
              <a:ext uri="{FF2B5EF4-FFF2-40B4-BE49-F238E27FC236}">
                <a16:creationId xmlns:a16="http://schemas.microsoft.com/office/drawing/2014/main" id="{E5AACE81-1B5A-774D-9F5A-DED38D1AF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547" y="5305245"/>
            <a:ext cx="2760453" cy="1552755"/>
          </a:xfrm>
          <a:prstGeom prst="rect">
            <a:avLst/>
          </a:prstGeom>
        </p:spPr>
      </p:pic>
      <p:sp>
        <p:nvSpPr>
          <p:cNvPr id="3" name="Subtitel 2">
            <a:extLst>
              <a:ext uri="{FF2B5EF4-FFF2-40B4-BE49-F238E27FC236}">
                <a16:creationId xmlns:a16="http://schemas.microsoft.com/office/drawing/2014/main" id="{A7B8F894-62F3-5143-A4E0-00FB117357D5}"/>
              </a:ext>
            </a:extLst>
          </p:cNvPr>
          <p:cNvSpPr txBox="1">
            <a:spLocks/>
          </p:cNvSpPr>
          <p:nvPr/>
        </p:nvSpPr>
        <p:spPr bwMode="auto">
          <a:xfrm>
            <a:off x="520143" y="1116681"/>
            <a:ext cx="7911588" cy="496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spcBef>
                <a:spcPts val="0"/>
              </a:spcBef>
              <a:buNone/>
            </a:pPr>
            <a:r>
              <a:rPr lang="nl-NL" sz="1800" b="1" u="sng" kern="0" dirty="0"/>
              <a:t>Eerste uitzondering in artikel 16 VGBA!</a:t>
            </a:r>
          </a:p>
          <a:p>
            <a:pPr marL="0" indent="0">
              <a:spcBef>
                <a:spcPts val="0"/>
              </a:spcBef>
              <a:buNone/>
            </a:pPr>
            <a:r>
              <a:rPr lang="nl-NL" sz="1800" kern="0" dirty="0"/>
              <a:t>Wettelijk verplicht voorschrift!</a:t>
            </a:r>
          </a:p>
          <a:p>
            <a:pPr marL="0" indent="0">
              <a:spcBef>
                <a:spcPts val="0"/>
              </a:spcBef>
              <a:buNone/>
            </a:pPr>
            <a:endParaRPr lang="nl-NL" sz="1800" kern="0" dirty="0"/>
          </a:p>
          <a:p>
            <a:pPr marL="0" indent="0">
              <a:spcBef>
                <a:spcPts val="0"/>
              </a:spcBef>
              <a:buNone/>
            </a:pPr>
            <a:r>
              <a:rPr lang="nl-NL" sz="1800" kern="0" dirty="0"/>
              <a:t>Toelichting NV NOCLAR blz. 5:</a:t>
            </a:r>
          </a:p>
          <a:p>
            <a:pPr marL="0" indent="0">
              <a:spcBef>
                <a:spcPts val="0"/>
              </a:spcBef>
              <a:buNone/>
            </a:pPr>
            <a:r>
              <a:rPr lang="nl-NL" sz="1800" kern="0" dirty="0"/>
              <a:t>“Uiteraard hoeven accountants informatie niet geheim te houden als die persoon of instantie die informatie al had moeten krijgen.”</a:t>
            </a:r>
          </a:p>
          <a:p>
            <a:pPr marL="0" indent="0">
              <a:spcBef>
                <a:spcPts val="0"/>
              </a:spcBef>
              <a:buNone/>
            </a:pPr>
            <a:endParaRPr lang="nl-NL" sz="1800" kern="0" dirty="0"/>
          </a:p>
          <a:p>
            <a:pPr marL="0" indent="0">
              <a:spcBef>
                <a:spcPts val="0"/>
              </a:spcBef>
              <a:buNone/>
            </a:pPr>
            <a:r>
              <a:rPr lang="nl-NL" sz="1800" kern="0" dirty="0"/>
              <a:t>Blz. 6:</a:t>
            </a:r>
          </a:p>
          <a:p>
            <a:pPr marL="0" indent="0">
              <a:spcBef>
                <a:spcPts val="0"/>
              </a:spcBef>
              <a:buNone/>
            </a:pPr>
            <a:r>
              <a:rPr lang="nl-NL" sz="1800" kern="0" dirty="0"/>
              <a:t>“De VGBA geeft een vrijstelling voor situaties waarin de accountant bij of krachtens een wettelijk voorschrift verplicht is om anderen te informeren. Dat is hier het geval.</a:t>
            </a:r>
          </a:p>
          <a:p>
            <a:pPr marL="0" indent="0">
              <a:spcBef>
                <a:spcPts val="0"/>
              </a:spcBef>
              <a:buNone/>
            </a:pPr>
            <a:r>
              <a:rPr lang="nl-NL" sz="1800" kern="0" dirty="0"/>
              <a:t>De NV NOCLAR zijn namelijk ook wettelijke voorschriften”.</a:t>
            </a:r>
          </a:p>
          <a:p>
            <a:pPr marL="0" indent="0">
              <a:spcBef>
                <a:spcPts val="0"/>
              </a:spcBef>
              <a:buNone/>
            </a:pPr>
            <a:endParaRPr lang="nl-NL" sz="1800" kern="0" dirty="0"/>
          </a:p>
          <a:p>
            <a:pPr marL="0" indent="0">
              <a:spcBef>
                <a:spcPts val="0"/>
              </a:spcBef>
              <a:buNone/>
            </a:pPr>
            <a:r>
              <a:rPr lang="nl-NL" sz="1800" kern="0" dirty="0"/>
              <a:t>“Uit jurisprudentie valt af te leiden dat accountants die te goeder trouw een melding doen bij een bevoegde instantie niet snel tuchtrechtelijk verwijtbaar handelen en niet snel aansprakelijk zijn voor de schade”</a:t>
            </a:r>
          </a:p>
          <a:p>
            <a:pPr marL="0" indent="0">
              <a:spcBef>
                <a:spcPts val="0"/>
              </a:spcBef>
              <a:buNone/>
            </a:pPr>
            <a:endParaRPr lang="nl-NL" sz="1800" kern="0" dirty="0"/>
          </a:p>
          <a:p>
            <a:pPr marL="0" indent="0">
              <a:buNone/>
            </a:pPr>
            <a:endParaRPr lang="nl-NL" sz="1800" kern="0" dirty="0"/>
          </a:p>
        </p:txBody>
      </p:sp>
      <p:sp>
        <p:nvSpPr>
          <p:cNvPr id="5" name="Tekstvak 4">
            <a:extLst>
              <a:ext uri="{FF2B5EF4-FFF2-40B4-BE49-F238E27FC236}">
                <a16:creationId xmlns:a16="http://schemas.microsoft.com/office/drawing/2014/main" id="{41942161-9AE0-1046-B126-A8350739B05D}"/>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NV NOCLAR</a:t>
            </a:r>
          </a:p>
        </p:txBody>
      </p:sp>
    </p:spTree>
    <p:extLst>
      <p:ext uri="{BB962C8B-B14F-4D97-AF65-F5344CB8AC3E}">
        <p14:creationId xmlns:p14="http://schemas.microsoft.com/office/powerpoint/2010/main" val="26975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a:extLst>
              <a:ext uri="{FF2B5EF4-FFF2-40B4-BE49-F238E27FC236}">
                <a16:creationId xmlns:a16="http://schemas.microsoft.com/office/drawing/2014/main" id="{A7B8F894-62F3-5143-A4E0-00FB117357D5}"/>
              </a:ext>
            </a:extLst>
          </p:cNvPr>
          <p:cNvSpPr txBox="1">
            <a:spLocks/>
          </p:cNvSpPr>
          <p:nvPr/>
        </p:nvSpPr>
        <p:spPr bwMode="auto">
          <a:xfrm>
            <a:off x="520143" y="1080161"/>
            <a:ext cx="7911588" cy="429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buNone/>
            </a:pPr>
            <a:r>
              <a:rPr lang="nl-NL" sz="1800" b="1" kern="0" dirty="0"/>
              <a:t>Is dit nieuw?</a:t>
            </a:r>
          </a:p>
          <a:p>
            <a:pPr marL="0" indent="0">
              <a:buNone/>
            </a:pPr>
            <a:r>
              <a:rPr lang="nl-NL" sz="1800" kern="0" dirty="0"/>
              <a:t>Niet volgens consultatiedocument:</a:t>
            </a:r>
          </a:p>
          <a:p>
            <a:pPr marL="0" indent="0">
              <a:buNone/>
            </a:pPr>
            <a:r>
              <a:rPr lang="nl-NL" sz="1800" kern="0" dirty="0"/>
              <a:t>artikel 17 geeft al aan dat er een afweging moet plaatsvinden waarbij het algemeen belang moet worden meegewogen.</a:t>
            </a:r>
          </a:p>
          <a:p>
            <a:pPr marL="0" indent="0">
              <a:buNone/>
            </a:pPr>
            <a:endParaRPr lang="nl-NL" sz="1800" kern="0" dirty="0"/>
          </a:p>
          <a:p>
            <a:pPr marL="0" indent="0">
              <a:buNone/>
            </a:pPr>
            <a:r>
              <a:rPr lang="nl-NL" sz="1800" kern="0" dirty="0"/>
              <a:t>De laatste stap, zelf melden bij bevoegde instantie als de klant dat niet wil, volgt uit de eerste uitzondering in artikel 16 VGBA, is vergaand en moet zeker niet licht opgevat worden.</a:t>
            </a:r>
          </a:p>
          <a:p>
            <a:endParaRPr lang="nl-NL" sz="1800" kern="0" dirty="0"/>
          </a:p>
          <a:p>
            <a:pPr marL="0" indent="0" algn="ctr">
              <a:buNone/>
            </a:pPr>
            <a:r>
              <a:rPr lang="nl-NL" sz="1800" b="1" kern="0" dirty="0"/>
              <a:t>Inzicht </a:t>
            </a:r>
            <a:r>
              <a:rPr lang="nl-NL" sz="1800" b="1" kern="0" dirty="0">
                <a:sym typeface="Wingdings" pitchFamily="2" charset="2"/>
              </a:rPr>
              <a:t> Bespreken  Maatregelen  Reactie  Actie</a:t>
            </a:r>
            <a:endParaRPr lang="nl-NL" sz="1800" b="1" kern="0" dirty="0"/>
          </a:p>
        </p:txBody>
      </p:sp>
      <p:pic>
        <p:nvPicPr>
          <p:cNvPr id="4" name="Tijdelijke aanduiding voor inhoud 11">
            <a:extLst>
              <a:ext uri="{FF2B5EF4-FFF2-40B4-BE49-F238E27FC236}">
                <a16:creationId xmlns:a16="http://schemas.microsoft.com/office/drawing/2014/main" id="{E5AACE81-1B5A-774D-9F5A-DED38D1AF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747" y="4848045"/>
            <a:ext cx="3573253" cy="2009955"/>
          </a:xfrm>
          <a:prstGeom prst="rect">
            <a:avLst/>
          </a:prstGeom>
        </p:spPr>
      </p:pic>
      <p:sp>
        <p:nvSpPr>
          <p:cNvPr id="5" name="Tekstvak 4">
            <a:extLst>
              <a:ext uri="{FF2B5EF4-FFF2-40B4-BE49-F238E27FC236}">
                <a16:creationId xmlns:a16="http://schemas.microsoft.com/office/drawing/2014/main" id="{07E0F8E3-78F7-8C4A-8671-0755A096BE93}"/>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NV NOCLAR</a:t>
            </a:r>
          </a:p>
        </p:txBody>
      </p:sp>
    </p:spTree>
    <p:extLst>
      <p:ext uri="{BB962C8B-B14F-4D97-AF65-F5344CB8AC3E}">
        <p14:creationId xmlns:p14="http://schemas.microsoft.com/office/powerpoint/2010/main" val="309043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a:extLst>
              <a:ext uri="{FF2B5EF4-FFF2-40B4-BE49-F238E27FC236}">
                <a16:creationId xmlns:a16="http://schemas.microsoft.com/office/drawing/2014/main" id="{A7B8F894-62F3-5143-A4E0-00FB117357D5}"/>
              </a:ext>
            </a:extLst>
          </p:cNvPr>
          <p:cNvSpPr txBox="1">
            <a:spLocks/>
          </p:cNvSpPr>
          <p:nvPr/>
        </p:nvSpPr>
        <p:spPr bwMode="auto">
          <a:xfrm>
            <a:off x="520143" y="1064723"/>
            <a:ext cx="7911588" cy="496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buNone/>
            </a:pPr>
            <a:r>
              <a:rPr lang="nl-NL" sz="1800" b="1" dirty="0"/>
              <a:t>Artikel 2: “er </a:t>
            </a:r>
            <a:r>
              <a:rPr lang="nl-NL" sz="1800" b="1" u="sng" dirty="0"/>
              <a:t>zich van bewust worden dat</a:t>
            </a:r>
            <a:r>
              <a:rPr lang="nl-NL" sz="1800" b="1" dirty="0"/>
              <a:t>…”</a:t>
            </a:r>
          </a:p>
          <a:p>
            <a:pPr marL="0" indent="0">
              <a:buClrTx/>
              <a:buNone/>
            </a:pPr>
            <a:r>
              <a:rPr lang="nl-NL" sz="1800" dirty="0"/>
              <a:t>Bewust worden van relevante niet naleving:</a:t>
            </a:r>
          </a:p>
          <a:p>
            <a:pPr>
              <a:buClrTx/>
              <a:buFontTx/>
              <a:buChar char="-"/>
            </a:pPr>
            <a:r>
              <a:rPr lang="nl-NL" sz="1800" dirty="0"/>
              <a:t>Directe materiele invloed op financiële overzichten of</a:t>
            </a:r>
          </a:p>
          <a:p>
            <a:pPr>
              <a:buClrTx/>
              <a:buFontTx/>
              <a:buChar char="-"/>
            </a:pPr>
            <a:r>
              <a:rPr lang="nl-NL" sz="1800" dirty="0"/>
              <a:t>Wel naleven is van fundamenteel belang voor:</a:t>
            </a:r>
          </a:p>
          <a:p>
            <a:pPr lvl="1">
              <a:buClrTx/>
              <a:buFontTx/>
              <a:buChar char="-"/>
            </a:pPr>
            <a:r>
              <a:rPr lang="nl-NL" sz="1800" dirty="0"/>
              <a:t>Operationele aspecten van de cliënt of</a:t>
            </a:r>
          </a:p>
          <a:p>
            <a:pPr lvl="1">
              <a:buClrTx/>
              <a:buFontTx/>
              <a:buChar char="-"/>
            </a:pPr>
            <a:r>
              <a:rPr lang="nl-NL" sz="1800" dirty="0"/>
              <a:t>Continuïteit of</a:t>
            </a:r>
          </a:p>
          <a:p>
            <a:pPr lvl="1">
              <a:buClrTx/>
              <a:buFontTx/>
              <a:buChar char="-"/>
            </a:pPr>
            <a:r>
              <a:rPr lang="nl-NL" sz="1800" dirty="0"/>
              <a:t>Het voorkomen van sancties van materieel belang</a:t>
            </a:r>
          </a:p>
          <a:p>
            <a:pPr marL="0" indent="0">
              <a:buClrTx/>
              <a:buNone/>
            </a:pPr>
            <a:endParaRPr lang="nl-NL" sz="1800" kern="0" dirty="0"/>
          </a:p>
          <a:p>
            <a:pPr marL="0" indent="0">
              <a:buNone/>
            </a:pPr>
            <a:endParaRPr lang="nl-NL" sz="1800" kern="0" dirty="0"/>
          </a:p>
        </p:txBody>
      </p:sp>
      <p:pic>
        <p:nvPicPr>
          <p:cNvPr id="4" name="Tijdelijke aanduiding voor inhoud 11">
            <a:extLst>
              <a:ext uri="{FF2B5EF4-FFF2-40B4-BE49-F238E27FC236}">
                <a16:creationId xmlns:a16="http://schemas.microsoft.com/office/drawing/2014/main" id="{E5AACE81-1B5A-774D-9F5A-DED38D1AF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139" y="4692770"/>
            <a:ext cx="3849862" cy="2165547"/>
          </a:xfrm>
          <a:prstGeom prst="rect">
            <a:avLst/>
          </a:prstGeom>
        </p:spPr>
      </p:pic>
      <p:sp>
        <p:nvSpPr>
          <p:cNvPr id="5" name="Tekstvak 4">
            <a:extLst>
              <a:ext uri="{FF2B5EF4-FFF2-40B4-BE49-F238E27FC236}">
                <a16:creationId xmlns:a16="http://schemas.microsoft.com/office/drawing/2014/main" id="{5D8032AD-A989-5945-8E76-7A23CCBE69EC}"/>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NV NOCLAR</a:t>
            </a:r>
          </a:p>
        </p:txBody>
      </p:sp>
    </p:spTree>
    <p:extLst>
      <p:ext uri="{BB962C8B-B14F-4D97-AF65-F5344CB8AC3E}">
        <p14:creationId xmlns:p14="http://schemas.microsoft.com/office/powerpoint/2010/main" val="252954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sted-image.pdf">
            <a:extLst>
              <a:ext uri="{FF2B5EF4-FFF2-40B4-BE49-F238E27FC236}">
                <a16:creationId xmlns:a16="http://schemas.microsoft.com/office/drawing/2014/main" id="{412D9035-9EA1-4B41-82AC-CBF5D1365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5" y="1290047"/>
            <a:ext cx="3923915" cy="2813372"/>
          </a:xfrm>
          <a:prstGeom prst="rect">
            <a:avLst/>
          </a:prstGeom>
          <a:ln w="12700">
            <a:miter lim="400000"/>
          </a:ln>
        </p:spPr>
      </p:pic>
      <p:pic>
        <p:nvPicPr>
          <p:cNvPr id="8" name="pasted-image.pdf">
            <a:extLst>
              <a:ext uri="{FF2B5EF4-FFF2-40B4-BE49-F238E27FC236}">
                <a16:creationId xmlns:a16="http://schemas.microsoft.com/office/drawing/2014/main" id="{7E2BB321-A8BE-6B45-9F64-22A47BD79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90046"/>
            <a:ext cx="3948285" cy="2813373"/>
          </a:xfrm>
          <a:prstGeom prst="rect">
            <a:avLst/>
          </a:prstGeom>
          <a:ln w="12700">
            <a:miter lim="400000"/>
          </a:ln>
        </p:spPr>
      </p:pic>
      <p:sp>
        <p:nvSpPr>
          <p:cNvPr id="9" name="Tekstvak 3">
            <a:extLst>
              <a:ext uri="{FF2B5EF4-FFF2-40B4-BE49-F238E27FC236}">
                <a16:creationId xmlns:a16="http://schemas.microsoft.com/office/drawing/2014/main" id="{100C3861-59BB-1043-855B-BD5BD46504DD}"/>
              </a:ext>
            </a:extLst>
          </p:cNvPr>
          <p:cNvSpPr txBox="1"/>
          <p:nvPr/>
        </p:nvSpPr>
        <p:spPr>
          <a:xfrm flipH="1">
            <a:off x="3138339" y="5037040"/>
            <a:ext cx="2867321" cy="530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a:defRPr/>
            </a:lvl1pPr>
            <a:lvl2pPr>
              <a:defRPr/>
            </a:lvl2pPr>
            <a:lvl3pPr>
              <a:defRPr/>
            </a:lvl3pPr>
            <a:lvl4pPr>
              <a:defRPr/>
            </a:lvl4pPr>
            <a:lvl5pPr>
              <a:defRPr/>
            </a:lvl5pPr>
            <a:lvl6pPr>
              <a:defRPr/>
            </a:lvl6pPr>
            <a:lvl7pPr>
              <a:defRPr/>
            </a:lvl7pPr>
            <a:lvl8pPr>
              <a:defRPr/>
            </a:lvl8pPr>
            <a:lvl9pPr>
              <a:defRPr/>
            </a:lvl9pPr>
          </a:lstStyle>
          <a:p>
            <a:pPr algn="ctr" hangingPunct="0"/>
            <a:r>
              <a:rPr lang="nl-NL" sz="1800" b="1" u="sng" dirty="0">
                <a:latin typeface="Arial" panose="020B0604020202020204" pitchFamily="34" charset="0"/>
                <a:cs typeface="Arial" panose="020B0604020202020204" pitchFamily="34" charset="0"/>
              </a:rPr>
              <a:t>Verslaggeving!!!!!</a:t>
            </a:r>
          </a:p>
          <a:p>
            <a:pPr algn="ctr" hangingPunct="0"/>
            <a:endParaRPr lang="nl-NL" sz="1200" dirty="0">
              <a:solidFill>
                <a:srgbClr val="000000"/>
              </a:solidFill>
              <a:latin typeface="Arial"/>
              <a:ea typeface="Arial"/>
              <a:cs typeface="Arial"/>
              <a:sym typeface="Arial"/>
            </a:endParaRPr>
          </a:p>
        </p:txBody>
      </p:sp>
      <p:sp>
        <p:nvSpPr>
          <p:cNvPr id="10" name="Tekstvak 9">
            <a:extLst>
              <a:ext uri="{FF2B5EF4-FFF2-40B4-BE49-F238E27FC236}">
                <a16:creationId xmlns:a16="http://schemas.microsoft.com/office/drawing/2014/main" id="{F64F5E3E-E5EA-5449-BCBD-CDDF95A2BE08}"/>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De rol van de accountant in de samenstelpraktijk</a:t>
            </a:r>
          </a:p>
          <a:p>
            <a:r>
              <a:rPr lang="nl-NL" sz="1600" dirty="0">
                <a:solidFill>
                  <a:srgbClr val="FF0000"/>
                </a:solidFill>
                <a:latin typeface="Arial" panose="020B0604020202020204" pitchFamily="34" charset="0"/>
                <a:cs typeface="Arial" panose="020B0604020202020204" pitchFamily="34" charset="0"/>
              </a:rPr>
              <a:t>Verantwoording en informatie; de accountant</a:t>
            </a:r>
          </a:p>
        </p:txBody>
      </p:sp>
    </p:spTree>
    <p:extLst>
      <p:ext uri="{BB962C8B-B14F-4D97-AF65-F5344CB8AC3E}">
        <p14:creationId xmlns:p14="http://schemas.microsoft.com/office/powerpoint/2010/main" val="59634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a:extLst>
              <a:ext uri="{FF2B5EF4-FFF2-40B4-BE49-F238E27FC236}">
                <a16:creationId xmlns:a16="http://schemas.microsoft.com/office/drawing/2014/main" id="{A7B8F894-62F3-5143-A4E0-00FB117357D5}"/>
              </a:ext>
            </a:extLst>
          </p:cNvPr>
          <p:cNvSpPr txBox="1">
            <a:spLocks/>
          </p:cNvSpPr>
          <p:nvPr/>
        </p:nvSpPr>
        <p:spPr bwMode="auto">
          <a:xfrm>
            <a:off x="520144" y="1172287"/>
            <a:ext cx="7911588" cy="496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buNone/>
            </a:pPr>
            <a:r>
              <a:rPr lang="nl-NL" sz="1800" b="1" dirty="0"/>
              <a:t>Artikel 16: Wel of geen aanvullende maatregelen?</a:t>
            </a:r>
          </a:p>
          <a:p>
            <a:pPr marL="0" indent="0">
              <a:buNone/>
            </a:pPr>
            <a:r>
              <a:rPr lang="nl-NL" sz="1800" dirty="0"/>
              <a:t>Toelichting artikel 16 NV NOCLAR: Mogelijke vragen die de accountant kan stellen bij de professionele oordeelsvorming:</a:t>
            </a:r>
          </a:p>
          <a:p>
            <a:pPr>
              <a:buClrTx/>
              <a:buFontTx/>
              <a:buChar char="-"/>
            </a:pPr>
            <a:r>
              <a:rPr lang="nl-NL" sz="1800" dirty="0"/>
              <a:t>Zijn de maatregelen dringend nodig?</a:t>
            </a:r>
          </a:p>
          <a:p>
            <a:pPr>
              <a:buClrTx/>
              <a:buFontTx/>
              <a:buChar char="-"/>
            </a:pPr>
            <a:r>
              <a:rPr lang="nl-NL" sz="1800" dirty="0"/>
              <a:t>Heeft de cliënt zelf meldplichten en komt hij deze na?</a:t>
            </a:r>
          </a:p>
          <a:p>
            <a:pPr>
              <a:buClrTx/>
              <a:buFontTx/>
              <a:buChar char="-"/>
            </a:pPr>
            <a:r>
              <a:rPr lang="nl-NL" sz="1800" dirty="0"/>
              <a:t>Is het niet-naleven aanzienlijk doorgewerkt in de bedrijfscultuur?</a:t>
            </a:r>
          </a:p>
          <a:p>
            <a:pPr>
              <a:buClrTx/>
              <a:buFontTx/>
              <a:buChar char="-"/>
            </a:pPr>
            <a:r>
              <a:rPr lang="nl-NL" sz="1800" dirty="0"/>
              <a:t>Heeft de accountant nog wel vertrouwen in de integriteit van de cliënt?</a:t>
            </a:r>
          </a:p>
          <a:p>
            <a:pPr>
              <a:buClrTx/>
              <a:buFontTx/>
              <a:buChar char="-"/>
            </a:pPr>
            <a:r>
              <a:rPr lang="nl-NL" sz="1800" dirty="0"/>
              <a:t>Welke maatregelen zijn redelijk? </a:t>
            </a:r>
            <a:r>
              <a:rPr lang="nl-NL" sz="1800" dirty="0">
                <a:sym typeface="Wingdings" pitchFamily="2" charset="2"/>
              </a:rPr>
              <a:t> algemeen belang:</a:t>
            </a:r>
          </a:p>
          <a:p>
            <a:pPr lvl="1">
              <a:buClrTx/>
              <a:buFontTx/>
              <a:buChar char="-"/>
            </a:pPr>
            <a:r>
              <a:rPr lang="nl-NL" sz="1800" dirty="0"/>
              <a:t>Die de cliënt zou moeten nemen!</a:t>
            </a:r>
          </a:p>
          <a:p>
            <a:pPr lvl="1">
              <a:buClrTx/>
              <a:buFontTx/>
              <a:buChar char="-"/>
            </a:pPr>
            <a:r>
              <a:rPr lang="nl-NL" sz="1800" dirty="0"/>
              <a:t>Cliënten van de cliënt informeren?</a:t>
            </a:r>
          </a:p>
          <a:p>
            <a:pPr lvl="1">
              <a:buClrTx/>
              <a:buFontTx/>
              <a:buChar char="-"/>
            </a:pPr>
            <a:r>
              <a:rPr lang="nl-NL" sz="1800" dirty="0"/>
              <a:t>Moedermaatschappijen van de cliënt informeren?</a:t>
            </a:r>
          </a:p>
          <a:p>
            <a:pPr lvl="1">
              <a:buClrTx/>
              <a:buFontTx/>
              <a:buChar char="-"/>
            </a:pPr>
            <a:r>
              <a:rPr lang="nl-NL" sz="1800" dirty="0"/>
              <a:t>Melding bij een bevoegde instantie….</a:t>
            </a:r>
          </a:p>
          <a:p>
            <a:pPr marL="0" indent="0">
              <a:buNone/>
            </a:pPr>
            <a:endParaRPr lang="nl-NL" sz="1800" kern="0" dirty="0"/>
          </a:p>
          <a:p>
            <a:pPr marL="0" indent="0">
              <a:buNone/>
            </a:pPr>
            <a:endParaRPr lang="nl-NL" sz="1800" kern="0" dirty="0"/>
          </a:p>
        </p:txBody>
      </p:sp>
      <p:pic>
        <p:nvPicPr>
          <p:cNvPr id="4" name="Tijdelijke aanduiding voor inhoud 11">
            <a:extLst>
              <a:ext uri="{FF2B5EF4-FFF2-40B4-BE49-F238E27FC236}">
                <a16:creationId xmlns:a16="http://schemas.microsoft.com/office/drawing/2014/main" id="{E5AACE81-1B5A-774D-9F5A-DED38D1AF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254" y="5416456"/>
            <a:ext cx="2562746" cy="1441544"/>
          </a:xfrm>
          <a:prstGeom prst="rect">
            <a:avLst/>
          </a:prstGeom>
        </p:spPr>
      </p:pic>
      <p:sp>
        <p:nvSpPr>
          <p:cNvPr id="5" name="Tekstvak 4">
            <a:extLst>
              <a:ext uri="{FF2B5EF4-FFF2-40B4-BE49-F238E27FC236}">
                <a16:creationId xmlns:a16="http://schemas.microsoft.com/office/drawing/2014/main" id="{711E5F79-0539-9744-A104-0B9D3BA65B02}"/>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NV NOCLAR</a:t>
            </a:r>
          </a:p>
        </p:txBody>
      </p:sp>
    </p:spTree>
    <p:extLst>
      <p:ext uri="{BB962C8B-B14F-4D97-AF65-F5344CB8AC3E}">
        <p14:creationId xmlns:p14="http://schemas.microsoft.com/office/powerpoint/2010/main" val="93438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3036BF7-197E-EC41-A06E-6A2B7A2A968B}"/>
              </a:ext>
            </a:extLst>
          </p:cNvPr>
          <p:cNvPicPr>
            <a:picLocks noChangeAspect="1"/>
          </p:cNvPicPr>
          <p:nvPr/>
        </p:nvPicPr>
        <p:blipFill>
          <a:blip r:embed="rId3"/>
          <a:stretch>
            <a:fillRect/>
          </a:stretch>
        </p:blipFill>
        <p:spPr>
          <a:xfrm>
            <a:off x="7315199" y="5486399"/>
            <a:ext cx="1828801" cy="1371601"/>
          </a:xfrm>
          <a:prstGeom prst="rect">
            <a:avLst/>
          </a:prstGeom>
        </p:spPr>
      </p:pic>
      <p:sp>
        <p:nvSpPr>
          <p:cNvPr id="3" name="Subtitel 2"/>
          <p:cNvSpPr>
            <a:spLocks noGrp="1"/>
          </p:cNvSpPr>
          <p:nvPr>
            <p:ph type="subTitle" idx="4294967295"/>
          </p:nvPr>
        </p:nvSpPr>
        <p:spPr>
          <a:xfrm>
            <a:off x="619126" y="1479550"/>
            <a:ext cx="7812606" cy="4400550"/>
          </a:xfrm>
        </p:spPr>
        <p:txBody>
          <a:bodyPr>
            <a:normAutofit/>
          </a:bodyPr>
          <a:lstStyle/>
          <a:p>
            <a:pPr marL="0" indent="0" algn="ctr">
              <a:buNone/>
            </a:pPr>
            <a:endParaRPr lang="nl-NL" altLang="nl-NL" sz="1800" dirty="0">
              <a:ea typeface="ＭＳ Ｐゴシック" panose="020B0600070205080204" pitchFamily="34" charset="-128"/>
            </a:endParaRPr>
          </a:p>
          <a:p>
            <a:pPr marL="0" indent="0" algn="ctr">
              <a:buNone/>
            </a:pPr>
            <a:endParaRPr lang="nl-NL" altLang="nl-NL" sz="1800" dirty="0">
              <a:ea typeface="ＭＳ Ｐゴシック" panose="020B0600070205080204" pitchFamily="34" charset="-128"/>
            </a:endParaRPr>
          </a:p>
          <a:p>
            <a:pPr marL="0" indent="0" algn="ctr">
              <a:buNone/>
            </a:pPr>
            <a:r>
              <a:rPr lang="nl-NL" altLang="nl-NL" sz="3600" dirty="0">
                <a:ea typeface="ＭＳ Ｐゴシック" panose="020B0600070205080204" pitchFamily="34" charset="-128"/>
              </a:rPr>
              <a:t>WWFT</a:t>
            </a:r>
          </a:p>
        </p:txBody>
      </p:sp>
      <p:sp>
        <p:nvSpPr>
          <p:cNvPr id="5" name="Tekstvak 4">
            <a:extLst>
              <a:ext uri="{FF2B5EF4-FFF2-40B4-BE49-F238E27FC236}">
                <a16:creationId xmlns:a16="http://schemas.microsoft.com/office/drawing/2014/main" id="{573AC078-965E-6C43-860F-357B3681C8BC}"/>
              </a:ext>
            </a:extLst>
          </p:cNvPr>
          <p:cNvSpPr txBox="1"/>
          <p:nvPr/>
        </p:nvSpPr>
        <p:spPr>
          <a:xfrm>
            <a:off x="520143" y="423511"/>
            <a:ext cx="7911588"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U als poortwachter!</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34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4">
            <a:extLst>
              <a:ext uri="{FF2B5EF4-FFF2-40B4-BE49-F238E27FC236}">
                <a16:creationId xmlns:a16="http://schemas.microsoft.com/office/drawing/2014/main" id="{00E4CC4D-8E6E-6C4D-8EC3-03BD4F885BDA}"/>
              </a:ext>
            </a:extLst>
          </p:cNvPr>
          <p:cNvSpPr txBox="1">
            <a:spLocks/>
          </p:cNvSpPr>
          <p:nvPr/>
        </p:nvSpPr>
        <p:spPr bwMode="auto">
          <a:xfrm>
            <a:off x="520143" y="1430026"/>
            <a:ext cx="7742238" cy="14581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457200">
              <a:spcBef>
                <a:spcPct val="0"/>
              </a:spcBef>
            </a:pPr>
            <a:endParaRPr lang="nl-NL" altLang="nl-NL" dirty="0">
              <a:cs typeface="Arial" charset="0"/>
            </a:endParaRPr>
          </a:p>
          <a:p>
            <a:pPr defTabSz="457200">
              <a:spcBef>
                <a:spcPct val="0"/>
              </a:spcBef>
            </a:pPr>
            <a:r>
              <a:rPr lang="nl-NL" altLang="nl-NL" sz="2800" b="0" i="1" dirty="0">
                <a:cs typeface="Arial" charset="0"/>
              </a:rPr>
              <a:t>Wet ter voorkoming van witwassen en financieren terrorisme (WWFT)</a:t>
            </a:r>
          </a:p>
        </p:txBody>
      </p:sp>
      <p:pic>
        <p:nvPicPr>
          <p:cNvPr id="8" name="Afbeelding 7">
            <a:extLst>
              <a:ext uri="{FF2B5EF4-FFF2-40B4-BE49-F238E27FC236}">
                <a16:creationId xmlns:a16="http://schemas.microsoft.com/office/drawing/2014/main" id="{047E6D37-F100-A14A-AA64-2C83FD074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424" y="3378367"/>
            <a:ext cx="7331576" cy="3479634"/>
          </a:xfrm>
          <a:prstGeom prst="rect">
            <a:avLst/>
          </a:prstGeom>
        </p:spPr>
      </p:pic>
      <p:sp>
        <p:nvSpPr>
          <p:cNvPr id="4" name="Tekstvak 3">
            <a:extLst>
              <a:ext uri="{FF2B5EF4-FFF2-40B4-BE49-F238E27FC236}">
                <a16:creationId xmlns:a16="http://schemas.microsoft.com/office/drawing/2014/main" id="{17A7C825-3551-154E-9F93-BCA4AD2D9AD8}"/>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Tree>
    <p:extLst>
      <p:ext uri="{BB962C8B-B14F-4D97-AF65-F5344CB8AC3E}">
        <p14:creationId xmlns:p14="http://schemas.microsoft.com/office/powerpoint/2010/main" val="318242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B3B63A32-D817-B042-B78E-689D42333F35}"/>
              </a:ext>
            </a:extLst>
          </p:cNvPr>
          <p:cNvSpPr txBox="1">
            <a:spLocks/>
          </p:cNvSpPr>
          <p:nvPr/>
        </p:nvSpPr>
        <p:spPr>
          <a:xfrm>
            <a:off x="520143" y="1068218"/>
            <a:ext cx="7911587" cy="5247517"/>
          </a:xfrm>
          <a:prstGeom prst="rect">
            <a:avLst/>
          </a:prstGeom>
        </p:spPr>
        <p:txBody>
          <a:bodyPr>
            <a:normAutofit/>
          </a:bodyPr>
          <a:lstStyle>
            <a:lvl1pPr marL="360000" indent="-360000" algn="l" defTabSz="914400" rtl="0" eaLnBrk="1" latinLnBrk="0" hangingPunct="1">
              <a:lnSpc>
                <a:spcPct val="90000"/>
              </a:lnSpc>
              <a:spcBef>
                <a:spcPts val="1000"/>
              </a:spcBef>
              <a:buClr>
                <a:srgbClr val="951B81"/>
              </a:buClr>
              <a:buSzPct val="80000"/>
              <a:buFont typeface="Webdings" panose="05030102010509060703" pitchFamily="18" charset="2"/>
              <a:buChar char=""/>
              <a:defRPr sz="23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1800" b="1" dirty="0"/>
              <a:t>Doel WWFT:</a:t>
            </a:r>
          </a:p>
          <a:p>
            <a:pPr marL="0" indent="0" algn="ctr">
              <a:buNone/>
            </a:pPr>
            <a:endParaRPr lang="nl-NL" sz="1800" dirty="0"/>
          </a:p>
          <a:p>
            <a:pPr marL="0" indent="0" algn="ctr">
              <a:buNone/>
            </a:pPr>
            <a:r>
              <a:rPr lang="nl-NL" sz="1800" dirty="0"/>
              <a:t>Integriteit (!!!) van het financiële en economische stelsel te waarborgen door het witwassen van opbrengsten uit misdrijven en de financiering van terrorisme tegen te gaan.</a:t>
            </a:r>
          </a:p>
          <a:p>
            <a:pPr marL="0" indent="0" algn="ctr">
              <a:buNone/>
            </a:pPr>
            <a:r>
              <a:rPr lang="nl-NL" sz="1800" dirty="0"/>
              <a:t> </a:t>
            </a:r>
          </a:p>
          <a:p>
            <a:pPr marL="0" indent="0" algn="ctr">
              <a:buNone/>
            </a:pPr>
            <a:r>
              <a:rPr lang="nl-NL" sz="1800" dirty="0"/>
              <a:t>Het cliënten onderzoek en de meldingsplicht vormen de kern van de WWFT</a:t>
            </a:r>
          </a:p>
        </p:txBody>
      </p:sp>
      <p:pic>
        <p:nvPicPr>
          <p:cNvPr id="3" name="Afbeelding 1">
            <a:extLst>
              <a:ext uri="{FF2B5EF4-FFF2-40B4-BE49-F238E27FC236}">
                <a16:creationId xmlns:a16="http://schemas.microsoft.com/office/drawing/2014/main" id="{961F1A07-734B-E84C-9E0C-4691A1E2C0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3549" y="5062194"/>
            <a:ext cx="9032905" cy="1795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78BCCB50-ED64-DB41-9C2C-754C1C25137C}"/>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Tree>
    <p:extLst>
      <p:ext uri="{BB962C8B-B14F-4D97-AF65-F5344CB8AC3E}">
        <p14:creationId xmlns:p14="http://schemas.microsoft.com/office/powerpoint/2010/main" val="153607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37BD67DF-45C3-FF42-B851-C42828A99463}"/>
              </a:ext>
            </a:extLst>
          </p:cNvPr>
          <p:cNvSpPr txBox="1">
            <a:spLocks/>
          </p:cNvSpPr>
          <p:nvPr/>
        </p:nvSpPr>
        <p:spPr>
          <a:xfrm>
            <a:off x="520143" y="1070977"/>
            <a:ext cx="7911588" cy="5046795"/>
          </a:xfrm>
          <a:prstGeom prst="rect">
            <a:avLst/>
          </a:prstGeom>
        </p:spPr>
        <p:txBody>
          <a:bodyPr>
            <a:normAutofit/>
          </a:bodyPr>
          <a:lstStyle>
            <a:lvl1pPr marL="360000" indent="-360000" algn="l" defTabSz="914400" rtl="0" eaLnBrk="1" latinLnBrk="0" hangingPunct="1">
              <a:lnSpc>
                <a:spcPct val="90000"/>
              </a:lnSpc>
              <a:spcBef>
                <a:spcPts val="1000"/>
              </a:spcBef>
              <a:buClr>
                <a:srgbClr val="951B81"/>
              </a:buClr>
              <a:buSzPct val="80000"/>
              <a:buFont typeface="Webdings" panose="05030102010509060703" pitchFamily="18" charset="2"/>
              <a:buChar char=""/>
              <a:defRPr sz="23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1800" b="1" dirty="0"/>
              <a:t>Witwassen:</a:t>
            </a:r>
          </a:p>
          <a:p>
            <a:pPr marL="0" indent="0" algn="ctr">
              <a:buNone/>
            </a:pPr>
            <a:endParaRPr lang="nl-NL" sz="1800" dirty="0"/>
          </a:p>
          <a:p>
            <a:pPr marL="0" indent="0" algn="ctr">
              <a:buNone/>
            </a:pPr>
            <a:r>
              <a:rPr lang="nl-NL" sz="1800" u="sng" dirty="0"/>
              <a:t>Methoden:</a:t>
            </a:r>
          </a:p>
          <a:p>
            <a:pPr algn="ctr">
              <a:buFontTx/>
              <a:buChar char="-"/>
            </a:pPr>
            <a:r>
              <a:rPr lang="nl-NL" sz="1800" dirty="0"/>
              <a:t>Via betaalmiddelen</a:t>
            </a:r>
          </a:p>
          <a:p>
            <a:pPr algn="ctr">
              <a:buFontTx/>
              <a:buChar char="-"/>
            </a:pPr>
            <a:r>
              <a:rPr lang="nl-NL" sz="1800" dirty="0"/>
              <a:t>Via constructies</a:t>
            </a:r>
          </a:p>
          <a:p>
            <a:pPr algn="ctr">
              <a:buFontTx/>
              <a:buChar char="-"/>
            </a:pPr>
            <a:r>
              <a:rPr lang="nl-NL" sz="1800" dirty="0"/>
              <a:t>Trade </a:t>
            </a:r>
            <a:r>
              <a:rPr lang="nl-NL" sz="1800" dirty="0" err="1"/>
              <a:t>based</a:t>
            </a:r>
            <a:r>
              <a:rPr lang="nl-NL" sz="1800" dirty="0"/>
              <a:t> money </a:t>
            </a:r>
            <a:r>
              <a:rPr lang="nl-NL" sz="1800" dirty="0" err="1"/>
              <a:t>laundering</a:t>
            </a:r>
            <a:r>
              <a:rPr lang="nl-NL" sz="1800" dirty="0"/>
              <a:t> (TBML)</a:t>
            </a:r>
          </a:p>
          <a:p>
            <a:pPr algn="ctr">
              <a:buFontTx/>
              <a:buChar char="-"/>
            </a:pPr>
            <a:r>
              <a:rPr lang="nl-NL" sz="1800" dirty="0"/>
              <a:t>Identiteit verhullen</a:t>
            </a:r>
          </a:p>
          <a:p>
            <a:pPr algn="ctr">
              <a:buFontTx/>
              <a:buChar char="-"/>
            </a:pPr>
            <a:r>
              <a:rPr lang="nl-NL" sz="1800" dirty="0"/>
              <a:t>Misbruik van stichtingen</a:t>
            </a:r>
          </a:p>
          <a:p>
            <a:pPr algn="ctr">
              <a:buFontTx/>
              <a:buChar char="-"/>
            </a:pPr>
            <a:endParaRPr lang="nl-NL" sz="1800" dirty="0"/>
          </a:p>
          <a:p>
            <a:pPr algn="ctr">
              <a:buFontTx/>
              <a:buChar char="-"/>
            </a:pPr>
            <a:endParaRPr lang="nl-NL" sz="1800" dirty="0"/>
          </a:p>
          <a:p>
            <a:pPr algn="ctr">
              <a:buFontTx/>
              <a:buChar char="-"/>
            </a:pPr>
            <a:r>
              <a:rPr lang="nl-NL" sz="1800" dirty="0"/>
              <a:t>(HR 2008/2010: fiscale fraude en hypotheekfraude)</a:t>
            </a:r>
          </a:p>
          <a:p>
            <a:pPr algn="ctr">
              <a:buFontTx/>
              <a:buChar char="-"/>
            </a:pPr>
            <a:endParaRPr lang="nl-NL" sz="2000" dirty="0"/>
          </a:p>
        </p:txBody>
      </p:sp>
      <p:pic>
        <p:nvPicPr>
          <p:cNvPr id="3" name="Afbeelding 2">
            <a:extLst>
              <a:ext uri="{FF2B5EF4-FFF2-40B4-BE49-F238E27FC236}">
                <a16:creationId xmlns:a16="http://schemas.microsoft.com/office/drawing/2014/main" id="{B05170AF-1067-1D4C-98CB-373A25B90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
        <p:nvSpPr>
          <p:cNvPr id="5" name="Tekstvak 4">
            <a:extLst>
              <a:ext uri="{FF2B5EF4-FFF2-40B4-BE49-F238E27FC236}">
                <a16:creationId xmlns:a16="http://schemas.microsoft.com/office/drawing/2014/main" id="{9BC30BA3-4783-584D-AE49-765174D9A2BF}"/>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Tree>
    <p:extLst>
      <p:ext uri="{BB962C8B-B14F-4D97-AF65-F5344CB8AC3E}">
        <p14:creationId xmlns:p14="http://schemas.microsoft.com/office/powerpoint/2010/main" val="319066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3" y="1187548"/>
            <a:ext cx="7911588" cy="4176713"/>
          </a:xfrm>
        </p:spPr>
        <p:txBody>
          <a:bodyPr>
            <a:normAutofit/>
          </a:bodyPr>
          <a:lstStyle/>
          <a:p>
            <a:pPr marL="0" indent="0" algn="ctr">
              <a:buNone/>
            </a:pPr>
            <a:r>
              <a:rPr lang="nl-NL" sz="1800" b="1" dirty="0"/>
              <a:t>UBO</a:t>
            </a:r>
          </a:p>
          <a:p>
            <a:pPr marL="0" indent="0">
              <a:buNone/>
            </a:pPr>
            <a:endParaRPr lang="nl-NL" sz="1800" dirty="0"/>
          </a:p>
          <a:p>
            <a:r>
              <a:rPr lang="nl-NL" sz="1800" dirty="0"/>
              <a:t>Natuurlijk persoon met kapitaalbelang of stemrecht &gt; 25%, dan wel anderszins feitelijk zeggenschap in een rechtspersoon (</a:t>
            </a:r>
            <a:r>
              <a:rPr lang="nl-NL" sz="1800" dirty="0">
                <a:solidFill>
                  <a:srgbClr val="FF0000"/>
                </a:solidFill>
              </a:rPr>
              <a:t>geen norm, maar indicatie</a:t>
            </a:r>
            <a:r>
              <a:rPr lang="nl-NL" sz="1800" dirty="0"/>
              <a:t>).</a:t>
            </a:r>
          </a:p>
          <a:p>
            <a:r>
              <a:rPr lang="nl-NL" sz="1800" dirty="0"/>
              <a:t>Begunstigde van 25% of meer van het vermogen van een stichting of een trust of degene die bijzondere zeggenschap heeft over 25% of meer van het vermogen van een stichting of trust.</a:t>
            </a:r>
          </a:p>
          <a:p>
            <a:r>
              <a:rPr lang="nl-NL" sz="1800" dirty="0"/>
              <a:t>Informatie over UBO inwinnen is vormvrij (bijvoorbeeld via internet of andere bronnen).</a:t>
            </a:r>
          </a:p>
          <a:p>
            <a:r>
              <a:rPr lang="nl-NL" sz="1800" dirty="0"/>
              <a:t>Pseudo UBO</a:t>
            </a:r>
          </a:p>
        </p:txBody>
      </p:sp>
      <p:sp>
        <p:nvSpPr>
          <p:cNvPr id="5" name="Tekstvak 4">
            <a:extLst>
              <a:ext uri="{FF2B5EF4-FFF2-40B4-BE49-F238E27FC236}">
                <a16:creationId xmlns:a16="http://schemas.microsoft.com/office/drawing/2014/main" id="{710116A9-60B3-F54D-9CFE-834E7D9A65BD}"/>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6" name="Afbeelding 5">
            <a:extLst>
              <a:ext uri="{FF2B5EF4-FFF2-40B4-BE49-F238E27FC236}">
                <a16:creationId xmlns:a16="http://schemas.microsoft.com/office/drawing/2014/main" id="{7F37AF87-EF66-6C40-AC92-17B22BEA0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Tree>
    <p:extLst>
      <p:ext uri="{BB962C8B-B14F-4D97-AF65-F5344CB8AC3E}">
        <p14:creationId xmlns:p14="http://schemas.microsoft.com/office/powerpoint/2010/main" val="179988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3" y="1219743"/>
            <a:ext cx="7911588" cy="4681437"/>
          </a:xfrm>
        </p:spPr>
        <p:txBody>
          <a:bodyPr>
            <a:normAutofit/>
          </a:bodyPr>
          <a:lstStyle/>
          <a:p>
            <a:pPr marL="0" indent="0">
              <a:buNone/>
            </a:pPr>
            <a:r>
              <a:rPr lang="nl-NL" sz="1600" b="1" dirty="0"/>
              <a:t>PEP (</a:t>
            </a:r>
            <a:r>
              <a:rPr lang="nl-NL" sz="1600" b="1" dirty="0" err="1"/>
              <a:t>politically</a:t>
            </a:r>
            <a:r>
              <a:rPr lang="nl-NL" sz="1600" b="1" dirty="0"/>
              <a:t> </a:t>
            </a:r>
            <a:r>
              <a:rPr lang="nl-NL" sz="1600" b="1" dirty="0" err="1"/>
              <a:t>exposed</a:t>
            </a:r>
            <a:r>
              <a:rPr lang="nl-NL" sz="1600" b="1" dirty="0"/>
              <a:t> person)</a:t>
            </a:r>
          </a:p>
          <a:p>
            <a:pPr lvl="1"/>
            <a:r>
              <a:rPr lang="nl-NL" sz="1600" dirty="0"/>
              <a:t>Onder </a:t>
            </a:r>
            <a:r>
              <a:rPr lang="nl-NL" sz="1600" dirty="0" err="1"/>
              <a:t>PEP’s</a:t>
            </a:r>
            <a:r>
              <a:rPr lang="nl-NL" sz="1600" dirty="0"/>
              <a:t> worden personen verstaan, die een prominente publieke functie bekleden of hebben bekleed en de directe familieleden of naaste geassocieerden van deze personen.</a:t>
            </a:r>
            <a:br>
              <a:rPr lang="nl-NL" sz="1600" dirty="0"/>
            </a:br>
            <a:br>
              <a:rPr lang="nl-NL" sz="1600" dirty="0"/>
            </a:br>
            <a:endParaRPr lang="nl-NL" sz="1600" dirty="0"/>
          </a:p>
          <a:p>
            <a:pPr marL="0" indent="0">
              <a:buNone/>
            </a:pPr>
            <a:r>
              <a:rPr lang="nl-NL" sz="1600" dirty="0"/>
              <a:t>Voorbeelden van </a:t>
            </a:r>
            <a:r>
              <a:rPr lang="nl-NL" sz="1600" dirty="0" err="1"/>
              <a:t>PEP’s</a:t>
            </a:r>
            <a:r>
              <a:rPr lang="nl-NL" sz="1600" dirty="0"/>
              <a:t> zijn:</a:t>
            </a:r>
          </a:p>
          <a:p>
            <a:pPr lvl="1"/>
            <a:r>
              <a:rPr lang="nl-NL" sz="1600" dirty="0"/>
              <a:t>staatshoofden, regeringsleiders, ministers en staatssecretarissen</a:t>
            </a:r>
          </a:p>
          <a:p>
            <a:pPr lvl="1"/>
            <a:r>
              <a:rPr lang="nl-NL" sz="1600" dirty="0"/>
              <a:t>parlementsleden</a:t>
            </a:r>
          </a:p>
          <a:p>
            <a:pPr lvl="1"/>
            <a:r>
              <a:rPr lang="nl-NL" sz="1600" dirty="0"/>
              <a:t>leden van hoge rechterlijke instanties</a:t>
            </a:r>
          </a:p>
          <a:p>
            <a:pPr lvl="1"/>
            <a:r>
              <a:rPr lang="nl-NL" sz="1600" dirty="0"/>
              <a:t>leden van rekenkamers of directies van centrale banken</a:t>
            </a:r>
          </a:p>
          <a:p>
            <a:pPr lvl="1"/>
            <a:r>
              <a:rPr lang="nl-NL" sz="1600" dirty="0"/>
              <a:t>ambassadeurs, zaakgelastigden en hoge leger officieren</a:t>
            </a:r>
          </a:p>
          <a:p>
            <a:pPr lvl="1"/>
            <a:r>
              <a:rPr lang="nl-NL" sz="1600" dirty="0"/>
              <a:t>leden van bestuursorganen, leidinggevende of toezichthoudende</a:t>
            </a:r>
          </a:p>
          <a:p>
            <a:pPr lvl="1"/>
            <a:r>
              <a:rPr lang="nl-NL" sz="1600" dirty="0"/>
              <a:t>organen van overheidsbedrijven</a:t>
            </a:r>
          </a:p>
          <a:p>
            <a:pPr lvl="1"/>
            <a:r>
              <a:rPr lang="nl-NL" sz="1600" dirty="0"/>
              <a:t>Inclusief directe familie en ‘naast geassocieerden’. Ontheffing van ministerie voor PEP die in Nederland wonen.</a:t>
            </a:r>
          </a:p>
          <a:p>
            <a:pPr marL="457200" lvl="1" indent="0">
              <a:buNone/>
            </a:pPr>
            <a:endParaRPr lang="nl-NL" sz="2700" dirty="0"/>
          </a:p>
          <a:p>
            <a:pPr lvl="1"/>
            <a:endParaRPr lang="nl-NL" dirty="0"/>
          </a:p>
        </p:txBody>
      </p:sp>
      <p:sp>
        <p:nvSpPr>
          <p:cNvPr id="5" name="Tekstvak 4">
            <a:extLst>
              <a:ext uri="{FF2B5EF4-FFF2-40B4-BE49-F238E27FC236}">
                <a16:creationId xmlns:a16="http://schemas.microsoft.com/office/drawing/2014/main" id="{BC20FE41-3E87-884C-B4CE-45B2D7AD7EC3}"/>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6" name="Afbeelding 5">
            <a:extLst>
              <a:ext uri="{FF2B5EF4-FFF2-40B4-BE49-F238E27FC236}">
                <a16:creationId xmlns:a16="http://schemas.microsoft.com/office/drawing/2014/main" id="{A0EFAEEE-E60F-8C46-B853-7504DE1B7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Tree>
    <p:extLst>
      <p:ext uri="{BB962C8B-B14F-4D97-AF65-F5344CB8AC3E}">
        <p14:creationId xmlns:p14="http://schemas.microsoft.com/office/powerpoint/2010/main" val="372640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3" y="1219743"/>
            <a:ext cx="7911588" cy="4681437"/>
          </a:xfrm>
        </p:spPr>
        <p:txBody>
          <a:bodyPr>
            <a:normAutofit/>
          </a:bodyPr>
          <a:lstStyle/>
          <a:p>
            <a:pPr marL="0" indent="0">
              <a:buNone/>
            </a:pPr>
            <a:r>
              <a:rPr lang="nl-NL" sz="2000" b="1" dirty="0"/>
              <a:t>Thea Jansen, uw klant, heeft een kledingzaak in baby kleertjes en zwangerschapsmode.</a:t>
            </a:r>
          </a:p>
          <a:p>
            <a:pPr marL="0" indent="0">
              <a:buNone/>
            </a:pPr>
            <a:r>
              <a:rPr lang="nl-NL" sz="2000" b="1" dirty="0"/>
              <a:t>Zij is getrouwd met Henk Van Doorn. De vader van Henk is raadsheer bij de Hoge Raad.</a:t>
            </a:r>
          </a:p>
          <a:p>
            <a:pPr marL="0" indent="0">
              <a:buNone/>
            </a:pPr>
            <a:endParaRPr lang="nl-NL" sz="2000" b="1" dirty="0"/>
          </a:p>
          <a:p>
            <a:pPr marL="0" indent="0">
              <a:buNone/>
            </a:pPr>
            <a:r>
              <a:rPr lang="nl-NL" sz="2000" b="1" dirty="0"/>
              <a:t>Thea is hiermee een PEP </a:t>
            </a:r>
            <a:r>
              <a:rPr lang="nl-NL" sz="2000" b="1" dirty="0">
                <a:sym typeface="Wingdings" pitchFamily="2" charset="2"/>
              </a:rPr>
              <a:t> verscherpt cliëntrisico!</a:t>
            </a:r>
            <a:r>
              <a:rPr lang="nl-NL" sz="2000" b="1" dirty="0"/>
              <a:t>  </a:t>
            </a:r>
            <a:endParaRPr lang="nl-NL" sz="2000" dirty="0"/>
          </a:p>
          <a:p>
            <a:pPr marL="457200" lvl="1" indent="0">
              <a:buNone/>
            </a:pPr>
            <a:endParaRPr lang="nl-NL" sz="2700" dirty="0"/>
          </a:p>
          <a:p>
            <a:pPr lvl="1"/>
            <a:endParaRPr lang="nl-NL" dirty="0"/>
          </a:p>
        </p:txBody>
      </p:sp>
      <p:sp>
        <p:nvSpPr>
          <p:cNvPr id="5" name="Tekstvak 4">
            <a:extLst>
              <a:ext uri="{FF2B5EF4-FFF2-40B4-BE49-F238E27FC236}">
                <a16:creationId xmlns:a16="http://schemas.microsoft.com/office/drawing/2014/main" id="{BC20FE41-3E87-884C-B4CE-45B2D7AD7EC3}"/>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6" name="Afbeelding 5">
            <a:extLst>
              <a:ext uri="{FF2B5EF4-FFF2-40B4-BE49-F238E27FC236}">
                <a16:creationId xmlns:a16="http://schemas.microsoft.com/office/drawing/2014/main" id="{A0EFAEEE-E60F-8C46-B853-7504DE1B7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Tree>
    <p:extLst>
      <p:ext uri="{BB962C8B-B14F-4D97-AF65-F5344CB8AC3E}">
        <p14:creationId xmlns:p14="http://schemas.microsoft.com/office/powerpoint/2010/main" val="71716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3" y="1138581"/>
            <a:ext cx="7911588" cy="4281831"/>
          </a:xfrm>
        </p:spPr>
        <p:txBody>
          <a:bodyPr>
            <a:normAutofit/>
          </a:bodyPr>
          <a:lstStyle/>
          <a:p>
            <a:pPr marL="0" indent="0" algn="ctr">
              <a:buNone/>
            </a:pPr>
            <a:r>
              <a:rPr lang="nl-NL" sz="1800" b="1" dirty="0"/>
              <a:t>Aangescherpt transactiebegrip</a:t>
            </a:r>
          </a:p>
          <a:p>
            <a:endParaRPr lang="nl-NL" sz="1800" dirty="0"/>
          </a:p>
          <a:p>
            <a:r>
              <a:rPr lang="nl-NL" sz="1800" dirty="0"/>
              <a:t>“</a:t>
            </a:r>
            <a:r>
              <a:rPr lang="nl-NL" sz="1800" dirty="0">
                <a:solidFill>
                  <a:schemeClr val="tx1"/>
                </a:solidFill>
                <a:latin typeface="+mn-lt"/>
                <a:ea typeface="+mn-ea"/>
                <a:cs typeface="+mn-cs"/>
              </a:rPr>
              <a:t>Handeling of samenstel van handelingen van of ten behoeve van een cliënt waarvan de instelling ten behoeve van haar dienstverlening aan die cliënt heeft kennisgenomen</a:t>
            </a:r>
            <a:r>
              <a:rPr lang="nl-NL" sz="1800" dirty="0"/>
              <a:t>”.</a:t>
            </a:r>
          </a:p>
          <a:p>
            <a:endParaRPr lang="nl-NL" sz="1800" dirty="0"/>
          </a:p>
          <a:p>
            <a:r>
              <a:rPr lang="nl-NL" sz="1800" dirty="0"/>
              <a:t>Nota bene 1: verband tussen handelen instelling en de transactie is niet nodig. Kennis van de transactie roept meldingsplicht op.</a:t>
            </a:r>
          </a:p>
          <a:p>
            <a:endParaRPr lang="nl-NL" sz="1800" dirty="0"/>
          </a:p>
          <a:p>
            <a:r>
              <a:rPr lang="nl-NL" sz="1800" dirty="0"/>
              <a:t>Nota bene 2: transacties tussen derden vallen buiten het transactiebegrip.</a:t>
            </a:r>
          </a:p>
        </p:txBody>
      </p:sp>
      <p:sp>
        <p:nvSpPr>
          <p:cNvPr id="6" name="Tekstvak 5">
            <a:extLst>
              <a:ext uri="{FF2B5EF4-FFF2-40B4-BE49-F238E27FC236}">
                <a16:creationId xmlns:a16="http://schemas.microsoft.com/office/drawing/2014/main" id="{AF803AAC-835A-3A47-A07C-8165A542C521}"/>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7" name="Afbeelding 6">
            <a:extLst>
              <a:ext uri="{FF2B5EF4-FFF2-40B4-BE49-F238E27FC236}">
                <a16:creationId xmlns:a16="http://schemas.microsoft.com/office/drawing/2014/main" id="{378315F1-18B8-184C-B39B-D336EEEA6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Tree>
    <p:extLst>
      <p:ext uri="{BB962C8B-B14F-4D97-AF65-F5344CB8AC3E}">
        <p14:creationId xmlns:p14="http://schemas.microsoft.com/office/powerpoint/2010/main" val="373400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3" y="1232694"/>
            <a:ext cx="7911588" cy="4392612"/>
          </a:xfrm>
        </p:spPr>
        <p:txBody>
          <a:bodyPr>
            <a:normAutofit/>
          </a:bodyPr>
          <a:lstStyle/>
          <a:p>
            <a:pPr marL="0" indent="0" algn="ctr">
              <a:buNone/>
            </a:pPr>
            <a:r>
              <a:rPr lang="nl-NL" sz="1900" b="1" dirty="0"/>
              <a:t>Risico analyse</a:t>
            </a:r>
          </a:p>
          <a:p>
            <a:pPr marL="0" indent="0">
              <a:buNone/>
            </a:pPr>
            <a:r>
              <a:rPr lang="nl-NL" sz="1900" dirty="0"/>
              <a:t>Het kantoor dient een risicoanalyse te maken, vast te leggen en actueel te houden. Rekening houden met:</a:t>
            </a:r>
          </a:p>
          <a:p>
            <a:pPr lvl="1"/>
            <a:r>
              <a:rPr lang="nl-NL" sz="1900" dirty="0"/>
              <a:t>type cliënt</a:t>
            </a:r>
          </a:p>
          <a:p>
            <a:pPr lvl="1"/>
            <a:r>
              <a:rPr lang="nl-NL" sz="1900" dirty="0"/>
              <a:t>Product</a:t>
            </a:r>
          </a:p>
          <a:p>
            <a:pPr lvl="1"/>
            <a:r>
              <a:rPr lang="nl-NL" sz="1900" dirty="0"/>
              <a:t>Dienst</a:t>
            </a:r>
          </a:p>
          <a:p>
            <a:pPr lvl="1"/>
            <a:r>
              <a:rPr lang="nl-NL" sz="1900" dirty="0"/>
              <a:t>Transactie</a:t>
            </a:r>
          </a:p>
          <a:p>
            <a:pPr lvl="1"/>
            <a:r>
              <a:rPr lang="nl-NL" sz="1900" dirty="0"/>
              <a:t>Leveringskanaal</a:t>
            </a:r>
          </a:p>
          <a:p>
            <a:pPr lvl="1"/>
            <a:r>
              <a:rPr lang="nl-NL" sz="1900" dirty="0"/>
              <a:t>Landen of geografische gebieden</a:t>
            </a:r>
          </a:p>
          <a:p>
            <a:pPr lvl="1"/>
            <a:r>
              <a:rPr lang="nl-NL" sz="1900" dirty="0"/>
              <a:t>Haar aard en omvang </a:t>
            </a:r>
          </a:p>
          <a:p>
            <a:pPr lvl="1"/>
            <a:endParaRPr lang="nl-NL" dirty="0"/>
          </a:p>
        </p:txBody>
      </p:sp>
      <p:sp>
        <p:nvSpPr>
          <p:cNvPr id="5" name="Tekstvak 4">
            <a:extLst>
              <a:ext uri="{FF2B5EF4-FFF2-40B4-BE49-F238E27FC236}">
                <a16:creationId xmlns:a16="http://schemas.microsoft.com/office/drawing/2014/main" id="{B537B20D-85C0-7847-B3E8-459AFFC03827}"/>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6" name="Afbeelding 5">
            <a:extLst>
              <a:ext uri="{FF2B5EF4-FFF2-40B4-BE49-F238E27FC236}">
                <a16:creationId xmlns:a16="http://schemas.microsoft.com/office/drawing/2014/main" id="{6199E291-2A98-6F45-8509-6DC4BA590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Tree>
    <p:extLst>
      <p:ext uri="{BB962C8B-B14F-4D97-AF65-F5344CB8AC3E}">
        <p14:creationId xmlns:p14="http://schemas.microsoft.com/office/powerpoint/2010/main" val="403718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4E2B337-7E3C-6B41-B57A-F46B56583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73764"/>
            <a:ext cx="9144000" cy="5483885"/>
          </a:xfrm>
          <a:prstGeom prst="rect">
            <a:avLst/>
          </a:prstGeom>
        </p:spPr>
      </p:pic>
      <p:sp>
        <p:nvSpPr>
          <p:cNvPr id="5" name="Tekstvak 4">
            <a:extLst>
              <a:ext uri="{FF2B5EF4-FFF2-40B4-BE49-F238E27FC236}">
                <a16:creationId xmlns:a16="http://schemas.microsoft.com/office/drawing/2014/main" id="{3CC3365A-5842-374B-BC0B-6DF4CBBE6CE3}"/>
              </a:ext>
            </a:extLst>
          </p:cNvPr>
          <p:cNvSpPr txBox="1"/>
          <p:nvPr/>
        </p:nvSpPr>
        <p:spPr>
          <a:xfrm>
            <a:off x="520143" y="423511"/>
            <a:ext cx="7911588"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Regels!</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237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3" y="1293780"/>
            <a:ext cx="7911588" cy="5075237"/>
          </a:xfrm>
        </p:spPr>
        <p:txBody>
          <a:bodyPr>
            <a:normAutofit/>
          </a:bodyPr>
          <a:lstStyle/>
          <a:p>
            <a:pPr marL="0" indent="0" algn="ctr">
              <a:buNone/>
            </a:pPr>
            <a:r>
              <a:rPr lang="nl-NL" sz="1800" dirty="0"/>
              <a:t>Risicobeheer</a:t>
            </a:r>
          </a:p>
          <a:p>
            <a:endParaRPr lang="nl-NL" sz="1800" dirty="0"/>
          </a:p>
          <a:p>
            <a:r>
              <a:rPr lang="nl-NL" sz="1800" dirty="0"/>
              <a:t>Het kantoor dient te beschikken over procedures, maatregelen en gedragslijnen ter beheersing van haar risico’s</a:t>
            </a:r>
          </a:p>
          <a:p>
            <a:r>
              <a:rPr lang="nl-NL" sz="1800" dirty="0"/>
              <a:t>Beleidsbepalers keuren deze goed</a:t>
            </a:r>
          </a:p>
          <a:p>
            <a:r>
              <a:rPr lang="nl-NL" sz="1800" dirty="0"/>
              <a:t>Periodiek toetsen en bijstellen</a:t>
            </a:r>
          </a:p>
        </p:txBody>
      </p:sp>
      <p:sp>
        <p:nvSpPr>
          <p:cNvPr id="5" name="Tekstvak 4">
            <a:extLst>
              <a:ext uri="{FF2B5EF4-FFF2-40B4-BE49-F238E27FC236}">
                <a16:creationId xmlns:a16="http://schemas.microsoft.com/office/drawing/2014/main" id="{2296563A-D7B5-8242-9B21-801DE3E65F4B}"/>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6" name="Afbeelding 5">
            <a:extLst>
              <a:ext uri="{FF2B5EF4-FFF2-40B4-BE49-F238E27FC236}">
                <a16:creationId xmlns:a16="http://schemas.microsoft.com/office/drawing/2014/main" id="{C8C89129-D734-BD43-AEB6-42AEDD626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Tree>
    <p:extLst>
      <p:ext uri="{BB962C8B-B14F-4D97-AF65-F5344CB8AC3E}">
        <p14:creationId xmlns:p14="http://schemas.microsoft.com/office/powerpoint/2010/main" val="2370146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3" y="1263191"/>
            <a:ext cx="7911588" cy="4982999"/>
          </a:xfrm>
        </p:spPr>
        <p:txBody>
          <a:bodyPr>
            <a:normAutofit/>
          </a:bodyPr>
          <a:lstStyle/>
          <a:p>
            <a:r>
              <a:rPr lang="nl-NL" sz="1800" dirty="0"/>
              <a:t>Risico’s in kaart</a:t>
            </a:r>
          </a:p>
          <a:p>
            <a:r>
              <a:rPr lang="nl-NL" sz="1800" dirty="0"/>
              <a:t>Smart geformuleerde doelstellingen (NVKS)</a:t>
            </a:r>
          </a:p>
          <a:p>
            <a:r>
              <a:rPr lang="nl-NL" sz="1800" dirty="0"/>
              <a:t>Maatregelen en procedures</a:t>
            </a:r>
          </a:p>
          <a:p>
            <a:r>
              <a:rPr lang="nl-NL" sz="1800" dirty="0"/>
              <a:t>Review</a:t>
            </a:r>
          </a:p>
          <a:p>
            <a:r>
              <a:rPr lang="nl-NL" sz="1800" dirty="0"/>
              <a:t>Evalueren</a:t>
            </a:r>
          </a:p>
          <a:p>
            <a:r>
              <a:rPr lang="nl-NL" sz="1800" dirty="0"/>
              <a:t>Risico’s in kaart</a:t>
            </a:r>
          </a:p>
        </p:txBody>
      </p:sp>
      <p:sp>
        <p:nvSpPr>
          <p:cNvPr id="5" name="Tekstvak 4">
            <a:extLst>
              <a:ext uri="{FF2B5EF4-FFF2-40B4-BE49-F238E27FC236}">
                <a16:creationId xmlns:a16="http://schemas.microsoft.com/office/drawing/2014/main" id="{A81D20DE-D48F-484A-AB18-B4EDC79CE5D9}"/>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6" name="Afbeelding 5">
            <a:extLst>
              <a:ext uri="{FF2B5EF4-FFF2-40B4-BE49-F238E27FC236}">
                <a16:creationId xmlns:a16="http://schemas.microsoft.com/office/drawing/2014/main" id="{AA614F6B-57A0-124C-8167-675E532E9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189" y="3902697"/>
            <a:ext cx="6226811" cy="2955303"/>
          </a:xfrm>
          <a:prstGeom prst="rect">
            <a:avLst/>
          </a:prstGeom>
        </p:spPr>
      </p:pic>
    </p:spTree>
    <p:extLst>
      <p:ext uri="{BB962C8B-B14F-4D97-AF65-F5344CB8AC3E}">
        <p14:creationId xmlns:p14="http://schemas.microsoft.com/office/powerpoint/2010/main" val="5949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kstvak 52">
            <a:extLst>
              <a:ext uri="{FF2B5EF4-FFF2-40B4-BE49-F238E27FC236}">
                <a16:creationId xmlns:a16="http://schemas.microsoft.com/office/drawing/2014/main" id="{71411009-8434-2F43-A9E5-DB1E2F29BBB4}"/>
              </a:ext>
            </a:extLst>
          </p:cNvPr>
          <p:cNvSpPr txBox="1"/>
          <p:nvPr/>
        </p:nvSpPr>
        <p:spPr>
          <a:xfrm>
            <a:off x="5156201" y="1248636"/>
            <a:ext cx="3370025" cy="646331"/>
          </a:xfrm>
          <a:prstGeom prst="rect">
            <a:avLst/>
          </a:prstGeom>
          <a:noFill/>
        </p:spPr>
        <p:txBody>
          <a:bodyPr wrap="none" rtlCol="0">
            <a:spAutoFit/>
          </a:bodyPr>
          <a:lstStyle/>
          <a:p>
            <a:r>
              <a:rPr lang="nl-NL" dirty="0">
                <a:solidFill>
                  <a:schemeClr val="accent1"/>
                </a:solidFill>
              </a:rPr>
              <a:t>Schema WWFT</a:t>
            </a:r>
          </a:p>
          <a:p>
            <a:r>
              <a:rPr lang="nl-NL" dirty="0">
                <a:solidFill>
                  <a:schemeClr val="accent1"/>
                </a:solidFill>
              </a:rPr>
              <a:t>Deel 1 kwaliteit op kantoorniveau</a:t>
            </a:r>
          </a:p>
        </p:txBody>
      </p:sp>
      <p:sp>
        <p:nvSpPr>
          <p:cNvPr id="54" name="Rechthoek 4">
            <a:extLst>
              <a:ext uri="{FF2B5EF4-FFF2-40B4-BE49-F238E27FC236}">
                <a16:creationId xmlns:a16="http://schemas.microsoft.com/office/drawing/2014/main" id="{346F500B-1429-CE4A-9E6F-1A98496A6A85}"/>
              </a:ext>
            </a:extLst>
          </p:cNvPr>
          <p:cNvSpPr>
            <a:spLocks noChangeArrowheads="1"/>
          </p:cNvSpPr>
          <p:nvPr/>
        </p:nvSpPr>
        <p:spPr bwMode="auto">
          <a:xfrm>
            <a:off x="3779912" y="2392685"/>
            <a:ext cx="2284412" cy="676275"/>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Klanten met verhoogd risico op basis van analyse aanwezig?</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55" name="Rechthoek 10">
            <a:extLst>
              <a:ext uri="{FF2B5EF4-FFF2-40B4-BE49-F238E27FC236}">
                <a16:creationId xmlns:a16="http://schemas.microsoft.com/office/drawing/2014/main" id="{B11B3167-DCA1-6B46-B5C7-13573FDF4319}"/>
              </a:ext>
            </a:extLst>
          </p:cNvPr>
          <p:cNvSpPr>
            <a:spLocks noChangeArrowheads="1"/>
          </p:cNvSpPr>
          <p:nvPr/>
        </p:nvSpPr>
        <p:spPr bwMode="auto">
          <a:xfrm>
            <a:off x="541974" y="2949897"/>
            <a:ext cx="1943100" cy="217011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Analyse op mogelijke risico’s op witwassen, financiering van terrorisme en niet-melden:</a:t>
            </a:r>
            <a:endParaRPr kumimoji="0" lang="nl-NL" altLang="nl-NL" sz="400" b="0" i="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Klanten</a:t>
            </a:r>
            <a:endParaRPr kumimoji="0" lang="nl-NL" altLang="nl-NL" sz="400" b="0" i="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Producten/diensten</a:t>
            </a:r>
            <a:endParaRPr kumimoji="0" lang="nl-NL" altLang="nl-NL" sz="400" b="0" i="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Transacties</a:t>
            </a:r>
            <a:endParaRPr kumimoji="0" lang="nl-NL" altLang="nl-NL" sz="400" b="0" i="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Leveringskanalen</a:t>
            </a:r>
            <a:endParaRPr kumimoji="0" lang="nl-NL" altLang="nl-NL" sz="400" b="0" i="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Landen</a:t>
            </a:r>
            <a:endParaRPr kumimoji="0" lang="nl-NL" altLang="nl-NL" sz="400" b="0" i="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Aard en omvang</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56" name="Rechthoek 11">
            <a:extLst>
              <a:ext uri="{FF2B5EF4-FFF2-40B4-BE49-F238E27FC236}">
                <a16:creationId xmlns:a16="http://schemas.microsoft.com/office/drawing/2014/main" id="{9F2CEC90-593D-8C4B-BC70-AE8A31395F7F}"/>
              </a:ext>
            </a:extLst>
          </p:cNvPr>
          <p:cNvSpPr>
            <a:spLocks noChangeArrowheads="1"/>
          </p:cNvSpPr>
          <p:nvPr/>
        </p:nvSpPr>
        <p:spPr bwMode="auto">
          <a:xfrm>
            <a:off x="3313522" y="4588197"/>
            <a:ext cx="1943100" cy="1681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Risicobeheer zoals bij NVKS: Maatregelen, instructies en procedures, reviews en bijsturen </a:t>
            </a:r>
            <a:r>
              <a:rPr kumimoji="0" lang="nl-NL" altLang="nl-NL" sz="12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mbt</a:t>
            </a: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klantacceptatie, identificatie en monitoring transacties in Handboek</a:t>
            </a:r>
            <a:endParaRPr kumimoji="0" lang="nl-NL" altLang="nl-NL" sz="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bg1"/>
              </a:solidFill>
              <a:effectLst/>
              <a:latin typeface="Arial" panose="020B0604020202020204" pitchFamily="34" charset="0"/>
            </a:endParaRPr>
          </a:p>
        </p:txBody>
      </p:sp>
      <p:sp>
        <p:nvSpPr>
          <p:cNvPr id="57" name="Rechthoek 12">
            <a:extLst>
              <a:ext uri="{FF2B5EF4-FFF2-40B4-BE49-F238E27FC236}">
                <a16:creationId xmlns:a16="http://schemas.microsoft.com/office/drawing/2014/main" id="{0E859CA7-E8BB-634F-B98B-A6CED1AC0705}"/>
              </a:ext>
            </a:extLst>
          </p:cNvPr>
          <p:cNvSpPr>
            <a:spLocks noChangeArrowheads="1"/>
          </p:cNvSpPr>
          <p:nvPr/>
        </p:nvSpPr>
        <p:spPr bwMode="auto">
          <a:xfrm>
            <a:off x="539552" y="1528292"/>
            <a:ext cx="1968501" cy="56991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Kantoor kwaliteit</a:t>
            </a:r>
            <a:endParaRPr kumimoji="0" lang="nl-NL" altLang="nl-NL" sz="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Kwaliteitsbepaler</a:t>
            </a:r>
            <a:endParaRPr kumimoji="0" lang="nl-NL" altLang="nl-NL" sz="1800" b="0" i="0" u="none" strike="noStrike" cap="none" normalizeH="0" baseline="0" dirty="0">
              <a:ln>
                <a:noFill/>
              </a:ln>
              <a:solidFill>
                <a:schemeClr val="bg1"/>
              </a:solidFill>
              <a:effectLst/>
              <a:latin typeface="Arial" panose="020B0604020202020204" pitchFamily="34" charset="0"/>
            </a:endParaRPr>
          </a:p>
        </p:txBody>
      </p:sp>
      <p:sp>
        <p:nvSpPr>
          <p:cNvPr id="58" name="Rechthoek 14">
            <a:extLst>
              <a:ext uri="{FF2B5EF4-FFF2-40B4-BE49-F238E27FC236}">
                <a16:creationId xmlns:a16="http://schemas.microsoft.com/office/drawing/2014/main" id="{FA3BF8E4-6DD8-AE41-9D22-E69B26AF5B29}"/>
              </a:ext>
            </a:extLst>
          </p:cNvPr>
          <p:cNvSpPr>
            <a:spLocks noChangeArrowheads="1"/>
          </p:cNvSpPr>
          <p:nvPr/>
        </p:nvSpPr>
        <p:spPr bwMode="auto">
          <a:xfrm>
            <a:off x="3378274" y="3923358"/>
            <a:ext cx="560388"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Nee</a:t>
            </a:r>
            <a:endParaRPr kumimoji="0" lang="nl-NL" altLang="nl-NL" sz="1800" b="0" i="0" u="none" strike="noStrike" cap="none" normalizeH="0" baseline="0" dirty="0">
              <a:ln>
                <a:noFill/>
              </a:ln>
              <a:solidFill>
                <a:schemeClr val="bg1"/>
              </a:solidFill>
              <a:effectLst/>
              <a:latin typeface="Arial" panose="020B0604020202020204" pitchFamily="34" charset="0"/>
            </a:endParaRPr>
          </a:p>
        </p:txBody>
      </p:sp>
      <p:sp>
        <p:nvSpPr>
          <p:cNvPr id="59" name="Rechthoek 19">
            <a:extLst>
              <a:ext uri="{FF2B5EF4-FFF2-40B4-BE49-F238E27FC236}">
                <a16:creationId xmlns:a16="http://schemas.microsoft.com/office/drawing/2014/main" id="{8D3B7939-377C-F141-B7D7-4C6E76E05E98}"/>
              </a:ext>
            </a:extLst>
          </p:cNvPr>
          <p:cNvSpPr>
            <a:spLocks noChangeArrowheads="1"/>
          </p:cNvSpPr>
          <p:nvPr/>
        </p:nvSpPr>
        <p:spPr bwMode="auto">
          <a:xfrm>
            <a:off x="5991832" y="3968405"/>
            <a:ext cx="560388"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60" name="Rechthoek 20">
            <a:extLst>
              <a:ext uri="{FF2B5EF4-FFF2-40B4-BE49-F238E27FC236}">
                <a16:creationId xmlns:a16="http://schemas.microsoft.com/office/drawing/2014/main" id="{F76D6C39-615E-F940-8154-C1D66C067371}"/>
              </a:ext>
            </a:extLst>
          </p:cNvPr>
          <p:cNvSpPr>
            <a:spLocks noChangeArrowheads="1"/>
          </p:cNvSpPr>
          <p:nvPr/>
        </p:nvSpPr>
        <p:spPr bwMode="auto">
          <a:xfrm>
            <a:off x="5594424" y="4584211"/>
            <a:ext cx="1143000" cy="92551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Aanvaardbaar risico?</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61" name="Rechthoek 21">
            <a:extLst>
              <a:ext uri="{FF2B5EF4-FFF2-40B4-BE49-F238E27FC236}">
                <a16:creationId xmlns:a16="http://schemas.microsoft.com/office/drawing/2014/main" id="{B2543FB4-3D32-6143-9C48-8CB74E0ED906}"/>
              </a:ext>
            </a:extLst>
          </p:cNvPr>
          <p:cNvSpPr>
            <a:spLocks noChangeArrowheads="1"/>
          </p:cNvSpPr>
          <p:nvPr/>
        </p:nvSpPr>
        <p:spPr bwMode="auto">
          <a:xfrm>
            <a:off x="6817340" y="5993134"/>
            <a:ext cx="1710304"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Nee, afscheid cliënt </a:t>
            </a:r>
            <a:endParaRPr kumimoji="0" lang="nl-NL" altLang="nl-NL" sz="1800" b="0" i="0" u="none" strike="noStrike" cap="none" normalizeH="0" baseline="0" dirty="0">
              <a:ln>
                <a:noFill/>
              </a:ln>
              <a:solidFill>
                <a:schemeClr val="bg1"/>
              </a:solidFill>
              <a:effectLst/>
              <a:latin typeface="Arial" panose="020B0604020202020204" pitchFamily="34" charset="0"/>
            </a:endParaRPr>
          </a:p>
        </p:txBody>
      </p:sp>
      <p:cxnSp>
        <p:nvCxnSpPr>
          <p:cNvPr id="62" name="Rechte verbindingslijn met pijl 61">
            <a:extLst>
              <a:ext uri="{FF2B5EF4-FFF2-40B4-BE49-F238E27FC236}">
                <a16:creationId xmlns:a16="http://schemas.microsoft.com/office/drawing/2014/main" id="{4D3490E7-C2A0-DF49-9984-292D9B5E3A1B}"/>
              </a:ext>
            </a:extLst>
          </p:cNvPr>
          <p:cNvCxnSpPr/>
          <p:nvPr/>
        </p:nvCxnSpPr>
        <p:spPr>
          <a:xfrm flipV="1">
            <a:off x="2706980" y="2851473"/>
            <a:ext cx="774700" cy="520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Rechte verbindingslijn met pijl 62">
            <a:extLst>
              <a:ext uri="{FF2B5EF4-FFF2-40B4-BE49-F238E27FC236}">
                <a16:creationId xmlns:a16="http://schemas.microsoft.com/office/drawing/2014/main" id="{2BBC3225-31D0-E24E-9FF4-6364A0D05762}"/>
              </a:ext>
            </a:extLst>
          </p:cNvPr>
          <p:cNvCxnSpPr/>
          <p:nvPr/>
        </p:nvCxnSpPr>
        <p:spPr>
          <a:xfrm>
            <a:off x="1478717" y="2348808"/>
            <a:ext cx="45085" cy="330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Rechte verbindingslijn met pijl 63">
            <a:extLst>
              <a:ext uri="{FF2B5EF4-FFF2-40B4-BE49-F238E27FC236}">
                <a16:creationId xmlns:a16="http://schemas.microsoft.com/office/drawing/2014/main" id="{1126FD97-7443-7145-88C4-ABEC1B571BED}"/>
              </a:ext>
            </a:extLst>
          </p:cNvPr>
          <p:cNvCxnSpPr/>
          <p:nvPr/>
        </p:nvCxnSpPr>
        <p:spPr>
          <a:xfrm>
            <a:off x="4049778" y="4067994"/>
            <a:ext cx="317500" cy="469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5" name="Rechte verbindingslijn met pijl 64">
            <a:extLst>
              <a:ext uri="{FF2B5EF4-FFF2-40B4-BE49-F238E27FC236}">
                <a16:creationId xmlns:a16="http://schemas.microsoft.com/office/drawing/2014/main" id="{D55BF8AB-A599-2D41-B46B-7D1409B64B7E}"/>
              </a:ext>
            </a:extLst>
          </p:cNvPr>
          <p:cNvCxnSpPr/>
          <p:nvPr/>
        </p:nvCxnSpPr>
        <p:spPr>
          <a:xfrm>
            <a:off x="6249483" y="4290381"/>
            <a:ext cx="45085" cy="381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Rechte verbindingslijn met pijl 65">
            <a:extLst>
              <a:ext uri="{FF2B5EF4-FFF2-40B4-BE49-F238E27FC236}">
                <a16:creationId xmlns:a16="http://schemas.microsoft.com/office/drawing/2014/main" id="{05BEE785-5B73-454A-A21C-C8C5A6E45A9D}"/>
              </a:ext>
            </a:extLst>
          </p:cNvPr>
          <p:cNvCxnSpPr/>
          <p:nvPr/>
        </p:nvCxnSpPr>
        <p:spPr>
          <a:xfrm flipH="1">
            <a:off x="3739951" y="3429000"/>
            <a:ext cx="584200" cy="393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7" name="Rechte verbindingslijn met pijl 66">
            <a:extLst>
              <a:ext uri="{FF2B5EF4-FFF2-40B4-BE49-F238E27FC236}">
                <a16:creationId xmlns:a16="http://schemas.microsoft.com/office/drawing/2014/main" id="{45AAA71C-5C7C-3943-B5CB-765484DBEE50}"/>
              </a:ext>
            </a:extLst>
          </p:cNvPr>
          <p:cNvCxnSpPr/>
          <p:nvPr/>
        </p:nvCxnSpPr>
        <p:spPr>
          <a:xfrm>
            <a:off x="5641294" y="3334865"/>
            <a:ext cx="756285" cy="469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Rechte verbindingslijn met pijl 67">
            <a:extLst>
              <a:ext uri="{FF2B5EF4-FFF2-40B4-BE49-F238E27FC236}">
                <a16:creationId xmlns:a16="http://schemas.microsoft.com/office/drawing/2014/main" id="{D961C2C4-F9AC-804C-8392-B2042A3DC8A9}"/>
              </a:ext>
            </a:extLst>
          </p:cNvPr>
          <p:cNvCxnSpPr/>
          <p:nvPr/>
        </p:nvCxnSpPr>
        <p:spPr>
          <a:xfrm>
            <a:off x="6849293" y="5388082"/>
            <a:ext cx="100330" cy="444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Rechte verbindingslijn met pijl 68">
            <a:extLst>
              <a:ext uri="{FF2B5EF4-FFF2-40B4-BE49-F238E27FC236}">
                <a16:creationId xmlns:a16="http://schemas.microsoft.com/office/drawing/2014/main" id="{B32ADB1C-5BDB-7C4D-849B-DF70A2890F3B}"/>
              </a:ext>
            </a:extLst>
          </p:cNvPr>
          <p:cNvCxnSpPr/>
          <p:nvPr/>
        </p:nvCxnSpPr>
        <p:spPr>
          <a:xfrm flipH="1" flipV="1">
            <a:off x="5200724" y="5470838"/>
            <a:ext cx="635000"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0" name="Rechthoek 41">
            <a:extLst>
              <a:ext uri="{FF2B5EF4-FFF2-40B4-BE49-F238E27FC236}">
                <a16:creationId xmlns:a16="http://schemas.microsoft.com/office/drawing/2014/main" id="{B9F9DDAE-EE6E-F14D-B1EE-580CEE947A35}"/>
              </a:ext>
            </a:extLst>
          </p:cNvPr>
          <p:cNvSpPr>
            <a:spLocks noChangeArrowheads="1"/>
          </p:cNvSpPr>
          <p:nvPr/>
        </p:nvSpPr>
        <p:spPr bwMode="auto">
          <a:xfrm>
            <a:off x="5606489" y="6003453"/>
            <a:ext cx="560388"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a:t>
            </a:r>
            <a:endParaRPr kumimoji="0" lang="nl-NL" altLang="nl-NL" sz="1800" b="0" i="0" u="none" strike="noStrike" cap="none" normalizeH="0" baseline="0" dirty="0">
              <a:ln>
                <a:noFill/>
              </a:ln>
              <a:solidFill>
                <a:schemeClr val="bg1"/>
              </a:solidFill>
              <a:effectLst/>
              <a:latin typeface="Arial" panose="020B0604020202020204" pitchFamily="34" charset="0"/>
            </a:endParaRPr>
          </a:p>
        </p:txBody>
      </p:sp>
      <p:cxnSp>
        <p:nvCxnSpPr>
          <p:cNvPr id="71" name="Rechte verbindingslijn met pijl 70">
            <a:extLst>
              <a:ext uri="{FF2B5EF4-FFF2-40B4-BE49-F238E27FC236}">
                <a16:creationId xmlns:a16="http://schemas.microsoft.com/office/drawing/2014/main" id="{4898E0E8-D6C0-0443-B16E-6CD960F377B4}"/>
              </a:ext>
            </a:extLst>
          </p:cNvPr>
          <p:cNvCxnSpPr/>
          <p:nvPr/>
        </p:nvCxnSpPr>
        <p:spPr>
          <a:xfrm flipH="1">
            <a:off x="5947593" y="5486120"/>
            <a:ext cx="139700" cy="520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2" name="Rectangle 89">
            <a:extLst>
              <a:ext uri="{FF2B5EF4-FFF2-40B4-BE49-F238E27FC236}">
                <a16:creationId xmlns:a16="http://schemas.microsoft.com/office/drawing/2014/main" id="{24FC2552-7FAA-F844-A41E-4701680AA7C7}"/>
              </a:ext>
            </a:extLst>
          </p:cNvPr>
          <p:cNvSpPr>
            <a:spLocks noChangeArrowheads="1"/>
          </p:cNvSpPr>
          <p:nvPr/>
        </p:nvSpPr>
        <p:spPr bwMode="auto">
          <a:xfrm>
            <a:off x="0" y="30689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cxnSp>
        <p:nvCxnSpPr>
          <p:cNvPr id="74" name="Rechte verbindingslijn met pijl 73">
            <a:extLst>
              <a:ext uri="{FF2B5EF4-FFF2-40B4-BE49-F238E27FC236}">
                <a16:creationId xmlns:a16="http://schemas.microsoft.com/office/drawing/2014/main" id="{075DCFF9-A826-0344-9AA3-2624C9C3D3F0}"/>
              </a:ext>
            </a:extLst>
          </p:cNvPr>
          <p:cNvCxnSpPr/>
          <p:nvPr/>
        </p:nvCxnSpPr>
        <p:spPr>
          <a:xfrm>
            <a:off x="3844926" y="6320456"/>
            <a:ext cx="317500" cy="469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kstvak 23">
            <a:extLst>
              <a:ext uri="{FF2B5EF4-FFF2-40B4-BE49-F238E27FC236}">
                <a16:creationId xmlns:a16="http://schemas.microsoft.com/office/drawing/2014/main" id="{78B37A17-1306-0341-928A-9E25C08D465A}"/>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Tree>
    <p:extLst>
      <p:ext uri="{BB962C8B-B14F-4D97-AF65-F5344CB8AC3E}">
        <p14:creationId xmlns:p14="http://schemas.microsoft.com/office/powerpoint/2010/main" val="2349412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kstvak 52">
            <a:extLst>
              <a:ext uri="{FF2B5EF4-FFF2-40B4-BE49-F238E27FC236}">
                <a16:creationId xmlns:a16="http://schemas.microsoft.com/office/drawing/2014/main" id="{71411009-8434-2F43-A9E5-DB1E2F29BBB4}"/>
              </a:ext>
            </a:extLst>
          </p:cNvPr>
          <p:cNvSpPr txBox="1"/>
          <p:nvPr/>
        </p:nvSpPr>
        <p:spPr>
          <a:xfrm>
            <a:off x="5179237" y="957465"/>
            <a:ext cx="3466205" cy="646331"/>
          </a:xfrm>
          <a:prstGeom prst="rect">
            <a:avLst/>
          </a:prstGeom>
          <a:noFill/>
        </p:spPr>
        <p:txBody>
          <a:bodyPr wrap="none" rtlCol="0">
            <a:spAutoFit/>
          </a:bodyPr>
          <a:lstStyle/>
          <a:p>
            <a:r>
              <a:rPr lang="nl-NL" dirty="0">
                <a:solidFill>
                  <a:schemeClr val="accent1"/>
                </a:solidFill>
              </a:rPr>
              <a:t>Schema WWFT</a:t>
            </a:r>
          </a:p>
          <a:p>
            <a:r>
              <a:rPr lang="nl-NL" dirty="0">
                <a:solidFill>
                  <a:schemeClr val="accent1"/>
                </a:solidFill>
              </a:rPr>
              <a:t>Deel 2 kwaliteit op opdrachtniveau</a:t>
            </a:r>
          </a:p>
        </p:txBody>
      </p:sp>
      <p:cxnSp>
        <p:nvCxnSpPr>
          <p:cNvPr id="74" name="Rechte verbindingslijn met pijl 73">
            <a:extLst>
              <a:ext uri="{FF2B5EF4-FFF2-40B4-BE49-F238E27FC236}">
                <a16:creationId xmlns:a16="http://schemas.microsoft.com/office/drawing/2014/main" id="{075DCFF9-A826-0344-9AA3-2624C9C3D3F0}"/>
              </a:ext>
            </a:extLst>
          </p:cNvPr>
          <p:cNvCxnSpPr>
            <a:cxnSpLocks/>
          </p:cNvCxnSpPr>
          <p:nvPr/>
        </p:nvCxnSpPr>
        <p:spPr>
          <a:xfrm flipH="1">
            <a:off x="2178900" y="2005588"/>
            <a:ext cx="361253" cy="3710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Rechthoek 2">
            <a:extLst>
              <a:ext uri="{FF2B5EF4-FFF2-40B4-BE49-F238E27FC236}">
                <a16:creationId xmlns:a16="http://schemas.microsoft.com/office/drawing/2014/main" id="{0C9B121D-1599-FA4D-8404-3EAB0B1818F4}"/>
              </a:ext>
            </a:extLst>
          </p:cNvPr>
          <p:cNvSpPr>
            <a:spLocks noChangeArrowheads="1"/>
          </p:cNvSpPr>
          <p:nvPr/>
        </p:nvSpPr>
        <p:spPr bwMode="auto">
          <a:xfrm>
            <a:off x="2734759" y="3638601"/>
            <a:ext cx="1966912" cy="56991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Vereenvoudigd cliëntonderzoek mogelijk?</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3" name="Rechthoek 3">
            <a:extLst>
              <a:ext uri="{FF2B5EF4-FFF2-40B4-BE49-F238E27FC236}">
                <a16:creationId xmlns:a16="http://schemas.microsoft.com/office/drawing/2014/main" id="{B866E842-C334-5349-ACAF-F26BA1446019}"/>
              </a:ext>
            </a:extLst>
          </p:cNvPr>
          <p:cNvSpPr>
            <a:spLocks noChangeArrowheads="1"/>
          </p:cNvSpPr>
          <p:nvPr/>
        </p:nvSpPr>
        <p:spPr bwMode="auto">
          <a:xfrm>
            <a:off x="2698940" y="2490969"/>
            <a:ext cx="1930400" cy="56991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PEP?</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4" name="Rechthoek 5">
            <a:extLst>
              <a:ext uri="{FF2B5EF4-FFF2-40B4-BE49-F238E27FC236}">
                <a16:creationId xmlns:a16="http://schemas.microsoft.com/office/drawing/2014/main" id="{6711B089-1288-F147-9A6A-E4D8B78AA300}"/>
              </a:ext>
            </a:extLst>
          </p:cNvPr>
          <p:cNvSpPr>
            <a:spLocks noChangeArrowheads="1"/>
          </p:cNvSpPr>
          <p:nvPr/>
        </p:nvSpPr>
        <p:spPr bwMode="auto">
          <a:xfrm>
            <a:off x="501939" y="1400969"/>
            <a:ext cx="1471147" cy="68421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Opdracht kwaliteit</a:t>
            </a:r>
            <a:endParaRPr kumimoji="0" lang="nl-NL" altLang="nl-NL" sz="400" b="0" i="0" u="none" strike="noStrike" cap="none" normalizeH="0" baseline="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Accountant</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6" name="Rechthoek 6">
            <a:extLst>
              <a:ext uri="{FF2B5EF4-FFF2-40B4-BE49-F238E27FC236}">
                <a16:creationId xmlns:a16="http://schemas.microsoft.com/office/drawing/2014/main" id="{EFE9C60D-E679-D14F-A97A-063B7BC27277}"/>
              </a:ext>
            </a:extLst>
          </p:cNvPr>
          <p:cNvSpPr>
            <a:spLocks noChangeArrowheads="1"/>
          </p:cNvSpPr>
          <p:nvPr/>
        </p:nvSpPr>
        <p:spPr bwMode="auto">
          <a:xfrm>
            <a:off x="2873693" y="4718232"/>
            <a:ext cx="1828800" cy="15621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1" i="0" u="sng"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Standaard Cliëntonderzoek:</a:t>
            </a: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Identificatie en verificatie en monitoring transacties met normale waakzaamheid op indicatoren</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7" name="Rechthoek 7">
            <a:extLst>
              <a:ext uri="{FF2B5EF4-FFF2-40B4-BE49-F238E27FC236}">
                <a16:creationId xmlns:a16="http://schemas.microsoft.com/office/drawing/2014/main" id="{72DA57D3-A7E8-344C-B644-47569E1CBCF5}"/>
              </a:ext>
            </a:extLst>
          </p:cNvPr>
          <p:cNvSpPr>
            <a:spLocks noChangeArrowheads="1"/>
          </p:cNvSpPr>
          <p:nvPr/>
        </p:nvSpPr>
        <p:spPr bwMode="auto">
          <a:xfrm>
            <a:off x="6435576" y="4718232"/>
            <a:ext cx="1892300" cy="15621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1" i="0" u="sng"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Verscherpt Cliëntonderzoek:</a:t>
            </a: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Identificatie en verificatie en monitoring transacties met verhoogde waakzaamheid op indicatoren (extra wzh.)</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8" name="Rechthoek 9">
            <a:extLst>
              <a:ext uri="{FF2B5EF4-FFF2-40B4-BE49-F238E27FC236}">
                <a16:creationId xmlns:a16="http://schemas.microsoft.com/office/drawing/2014/main" id="{3144D8B2-71C3-AF4A-810A-D6175837DA1C}"/>
              </a:ext>
            </a:extLst>
          </p:cNvPr>
          <p:cNvSpPr>
            <a:spLocks noChangeArrowheads="1"/>
          </p:cNvSpPr>
          <p:nvPr/>
        </p:nvSpPr>
        <p:spPr bwMode="auto">
          <a:xfrm>
            <a:off x="467544" y="4718232"/>
            <a:ext cx="1828801" cy="15621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1" i="0" u="sng"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Vereenvoudigd</a:t>
            </a:r>
            <a:endParaRPr kumimoji="0" lang="nl-NL" altLang="nl-NL" sz="400" b="0" i="0" u="none" strike="noStrike" cap="none" normalizeH="0" baseline="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1" i="0" u="sng"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Cliëntonderzoek:</a:t>
            </a:r>
            <a:endParaRPr kumimoji="0" lang="nl-NL" altLang="nl-NL" sz="400" b="0" i="0" u="none" strike="noStrike" cap="none" normalizeH="0" baseline="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Identificatie en verificatie en monitoring transacties met een lagere intensiteit (concept Richtsnoeren pagina 52)</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9" name="Rechthoek 13">
            <a:extLst>
              <a:ext uri="{FF2B5EF4-FFF2-40B4-BE49-F238E27FC236}">
                <a16:creationId xmlns:a16="http://schemas.microsoft.com/office/drawing/2014/main" id="{AB342C26-4293-7A4F-A75C-8839333E2631}"/>
              </a:ext>
            </a:extLst>
          </p:cNvPr>
          <p:cNvSpPr>
            <a:spLocks noChangeArrowheads="1"/>
          </p:cNvSpPr>
          <p:nvPr/>
        </p:nvSpPr>
        <p:spPr bwMode="auto">
          <a:xfrm>
            <a:off x="2702215" y="1399382"/>
            <a:ext cx="1930400" cy="65881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Risico’s op basis van handboek?</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10" name="Rechthoek 16">
            <a:extLst>
              <a:ext uri="{FF2B5EF4-FFF2-40B4-BE49-F238E27FC236}">
                <a16:creationId xmlns:a16="http://schemas.microsoft.com/office/drawing/2014/main" id="{E290631E-23F0-D044-A5AE-6CCB2BD17E6F}"/>
              </a:ext>
            </a:extLst>
          </p:cNvPr>
          <p:cNvSpPr>
            <a:spLocks noChangeArrowheads="1"/>
          </p:cNvSpPr>
          <p:nvPr/>
        </p:nvSpPr>
        <p:spPr bwMode="auto">
          <a:xfrm>
            <a:off x="1783475" y="2484563"/>
            <a:ext cx="560388"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Nee</a:t>
            </a:r>
            <a:endParaRPr kumimoji="0" lang="nl-NL" altLang="nl-NL" sz="1800" b="0" i="0" u="none" strike="noStrike" cap="none" normalizeH="0" baseline="0" dirty="0">
              <a:ln>
                <a:noFill/>
              </a:ln>
              <a:solidFill>
                <a:schemeClr val="bg1"/>
              </a:solidFill>
              <a:effectLst/>
              <a:latin typeface="Arial" panose="020B0604020202020204" pitchFamily="34" charset="0"/>
            </a:endParaRPr>
          </a:p>
        </p:txBody>
      </p:sp>
      <p:sp>
        <p:nvSpPr>
          <p:cNvPr id="11" name="Rechthoek 17">
            <a:extLst>
              <a:ext uri="{FF2B5EF4-FFF2-40B4-BE49-F238E27FC236}">
                <a16:creationId xmlns:a16="http://schemas.microsoft.com/office/drawing/2014/main" id="{420B9A2B-1E92-B940-9DD0-0496BCAB5D31}"/>
              </a:ext>
            </a:extLst>
          </p:cNvPr>
          <p:cNvSpPr>
            <a:spLocks noChangeArrowheads="1"/>
          </p:cNvSpPr>
          <p:nvPr/>
        </p:nvSpPr>
        <p:spPr bwMode="auto">
          <a:xfrm>
            <a:off x="1193295" y="3832657"/>
            <a:ext cx="560387"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12" name="Rechthoek 18">
            <a:extLst>
              <a:ext uri="{FF2B5EF4-FFF2-40B4-BE49-F238E27FC236}">
                <a16:creationId xmlns:a16="http://schemas.microsoft.com/office/drawing/2014/main" id="{EAD6B0EC-E67F-7442-AB5B-72D76285F9A0}"/>
              </a:ext>
            </a:extLst>
          </p:cNvPr>
          <p:cNvSpPr>
            <a:spLocks noChangeArrowheads="1"/>
          </p:cNvSpPr>
          <p:nvPr/>
        </p:nvSpPr>
        <p:spPr bwMode="auto">
          <a:xfrm>
            <a:off x="1799138" y="3218083"/>
            <a:ext cx="560388"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Nee</a:t>
            </a:r>
            <a:endParaRPr kumimoji="0" lang="nl-NL" altLang="nl-NL" sz="1800" b="0" i="0" u="none" strike="noStrike" cap="none" normalizeH="0" baseline="0" dirty="0">
              <a:ln>
                <a:noFill/>
              </a:ln>
              <a:solidFill>
                <a:schemeClr val="bg1"/>
              </a:solidFill>
              <a:effectLst/>
              <a:latin typeface="Arial" panose="020B0604020202020204" pitchFamily="34" charset="0"/>
            </a:endParaRPr>
          </a:p>
        </p:txBody>
      </p:sp>
      <p:sp>
        <p:nvSpPr>
          <p:cNvPr id="13" name="Rechthoek 22">
            <a:extLst>
              <a:ext uri="{FF2B5EF4-FFF2-40B4-BE49-F238E27FC236}">
                <a16:creationId xmlns:a16="http://schemas.microsoft.com/office/drawing/2014/main" id="{B14E9628-76A9-0941-9488-9F249EF4CFCE}"/>
              </a:ext>
            </a:extLst>
          </p:cNvPr>
          <p:cNvSpPr>
            <a:spLocks noChangeArrowheads="1"/>
          </p:cNvSpPr>
          <p:nvPr/>
        </p:nvSpPr>
        <p:spPr bwMode="auto">
          <a:xfrm>
            <a:off x="6610527" y="1609725"/>
            <a:ext cx="560387"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a:t>
            </a:r>
            <a:endParaRPr kumimoji="0" lang="nl-NL" altLang="nl-NL" sz="1800" b="0" i="0" u="none" strike="noStrike" cap="none" normalizeH="0" baseline="0">
              <a:ln>
                <a:noFill/>
              </a:ln>
              <a:solidFill>
                <a:schemeClr val="bg1"/>
              </a:solidFill>
              <a:effectLst/>
              <a:latin typeface="Arial" panose="020B0604020202020204" pitchFamily="34" charset="0"/>
            </a:endParaRPr>
          </a:p>
        </p:txBody>
      </p:sp>
      <p:sp>
        <p:nvSpPr>
          <p:cNvPr id="14" name="Rechthoek 23">
            <a:extLst>
              <a:ext uri="{FF2B5EF4-FFF2-40B4-BE49-F238E27FC236}">
                <a16:creationId xmlns:a16="http://schemas.microsoft.com/office/drawing/2014/main" id="{F8A013AA-C532-3046-8810-FC60C2FDE611}"/>
              </a:ext>
            </a:extLst>
          </p:cNvPr>
          <p:cNvSpPr>
            <a:spLocks noChangeArrowheads="1"/>
          </p:cNvSpPr>
          <p:nvPr/>
        </p:nvSpPr>
        <p:spPr bwMode="auto">
          <a:xfrm>
            <a:off x="6050139" y="2671194"/>
            <a:ext cx="560388"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a:t>
            </a:r>
            <a:endParaRPr kumimoji="0" lang="nl-NL" altLang="nl-NL" sz="1800" b="0" i="0" u="none" strike="noStrike" cap="none" normalizeH="0" baseline="0">
              <a:ln>
                <a:noFill/>
              </a:ln>
              <a:solidFill>
                <a:schemeClr val="bg1"/>
              </a:solidFill>
              <a:effectLst/>
              <a:latin typeface="Arial" panose="020B0604020202020204" pitchFamily="34" charset="0"/>
            </a:endParaRPr>
          </a:p>
        </p:txBody>
      </p:sp>
      <p:cxnSp>
        <p:nvCxnSpPr>
          <p:cNvPr id="36" name="Rechte verbindingslijn met pijl 35">
            <a:extLst>
              <a:ext uri="{FF2B5EF4-FFF2-40B4-BE49-F238E27FC236}">
                <a16:creationId xmlns:a16="http://schemas.microsoft.com/office/drawing/2014/main" id="{6D454148-865B-BE4A-BFD7-0A6288C7B4E8}"/>
              </a:ext>
            </a:extLst>
          </p:cNvPr>
          <p:cNvCxnSpPr/>
          <p:nvPr/>
        </p:nvCxnSpPr>
        <p:spPr>
          <a:xfrm flipV="1">
            <a:off x="2045550" y="1656682"/>
            <a:ext cx="584200" cy="114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Rechte verbindingslijn met pijl 36">
            <a:extLst>
              <a:ext uri="{FF2B5EF4-FFF2-40B4-BE49-F238E27FC236}">
                <a16:creationId xmlns:a16="http://schemas.microsoft.com/office/drawing/2014/main" id="{7F9FA85C-931B-6646-8B1E-BC09BE3E4E63}"/>
              </a:ext>
            </a:extLst>
          </p:cNvPr>
          <p:cNvCxnSpPr/>
          <p:nvPr/>
        </p:nvCxnSpPr>
        <p:spPr>
          <a:xfrm>
            <a:off x="6567467" y="3000807"/>
            <a:ext cx="304800" cy="1663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Rechte verbindingslijn met pijl 37">
            <a:extLst>
              <a:ext uri="{FF2B5EF4-FFF2-40B4-BE49-F238E27FC236}">
                <a16:creationId xmlns:a16="http://schemas.microsoft.com/office/drawing/2014/main" id="{ADB28F3E-D4A0-F94D-9BBF-6786508271F0}"/>
              </a:ext>
            </a:extLst>
          </p:cNvPr>
          <p:cNvCxnSpPr>
            <a:cxnSpLocks/>
          </p:cNvCxnSpPr>
          <p:nvPr/>
        </p:nvCxnSpPr>
        <p:spPr>
          <a:xfrm>
            <a:off x="4784607" y="1556843"/>
            <a:ext cx="1542391" cy="2021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Rechte verbindingslijn met pijl 38">
            <a:extLst>
              <a:ext uri="{FF2B5EF4-FFF2-40B4-BE49-F238E27FC236}">
                <a16:creationId xmlns:a16="http://schemas.microsoft.com/office/drawing/2014/main" id="{06E8E39C-11F5-1F44-9EBD-5C98E87612DB}"/>
              </a:ext>
            </a:extLst>
          </p:cNvPr>
          <p:cNvCxnSpPr>
            <a:cxnSpLocks/>
          </p:cNvCxnSpPr>
          <p:nvPr/>
        </p:nvCxnSpPr>
        <p:spPr>
          <a:xfrm>
            <a:off x="2385471" y="2562357"/>
            <a:ext cx="309364" cy="1088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Rechte verbindingslijn met pijl 39">
            <a:extLst>
              <a:ext uri="{FF2B5EF4-FFF2-40B4-BE49-F238E27FC236}">
                <a16:creationId xmlns:a16="http://schemas.microsoft.com/office/drawing/2014/main" id="{C0BD0D0E-1D9E-BD4A-90F6-BD26836F776A}"/>
              </a:ext>
            </a:extLst>
          </p:cNvPr>
          <p:cNvCxnSpPr>
            <a:cxnSpLocks/>
          </p:cNvCxnSpPr>
          <p:nvPr/>
        </p:nvCxnSpPr>
        <p:spPr>
          <a:xfrm>
            <a:off x="3664140" y="1071145"/>
            <a:ext cx="331796" cy="328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Rechte verbindingslijn met pijl 40">
            <a:extLst>
              <a:ext uri="{FF2B5EF4-FFF2-40B4-BE49-F238E27FC236}">
                <a16:creationId xmlns:a16="http://schemas.microsoft.com/office/drawing/2014/main" id="{979D39A0-00B5-FD47-B06E-CD7384D2EBC1}"/>
              </a:ext>
            </a:extLst>
          </p:cNvPr>
          <p:cNvCxnSpPr>
            <a:cxnSpLocks/>
          </p:cNvCxnSpPr>
          <p:nvPr/>
        </p:nvCxnSpPr>
        <p:spPr>
          <a:xfrm>
            <a:off x="7134006" y="2110020"/>
            <a:ext cx="678354" cy="24514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Rechte verbindingslijn met pijl 41">
            <a:extLst>
              <a:ext uri="{FF2B5EF4-FFF2-40B4-BE49-F238E27FC236}">
                <a16:creationId xmlns:a16="http://schemas.microsoft.com/office/drawing/2014/main" id="{96919877-70A2-B549-8591-DBE360C03189}"/>
              </a:ext>
            </a:extLst>
          </p:cNvPr>
          <p:cNvCxnSpPr>
            <a:cxnSpLocks/>
          </p:cNvCxnSpPr>
          <p:nvPr/>
        </p:nvCxnSpPr>
        <p:spPr>
          <a:xfrm>
            <a:off x="2433793" y="3242898"/>
            <a:ext cx="607752" cy="3450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Rechte verbindingslijn met pijl 42">
            <a:extLst>
              <a:ext uri="{FF2B5EF4-FFF2-40B4-BE49-F238E27FC236}">
                <a16:creationId xmlns:a16="http://schemas.microsoft.com/office/drawing/2014/main" id="{5C891866-EF3D-D548-8444-CC30ED91C3EF}"/>
              </a:ext>
            </a:extLst>
          </p:cNvPr>
          <p:cNvCxnSpPr>
            <a:cxnSpLocks/>
          </p:cNvCxnSpPr>
          <p:nvPr/>
        </p:nvCxnSpPr>
        <p:spPr>
          <a:xfrm flipH="1">
            <a:off x="1381944" y="4200957"/>
            <a:ext cx="91545" cy="3605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Rechte verbindingslijn met pijl 43">
            <a:extLst>
              <a:ext uri="{FF2B5EF4-FFF2-40B4-BE49-F238E27FC236}">
                <a16:creationId xmlns:a16="http://schemas.microsoft.com/office/drawing/2014/main" id="{D6E5D0D0-AFFB-6E4C-B430-13F4401D3467}"/>
              </a:ext>
            </a:extLst>
          </p:cNvPr>
          <p:cNvCxnSpPr>
            <a:cxnSpLocks/>
          </p:cNvCxnSpPr>
          <p:nvPr/>
        </p:nvCxnSpPr>
        <p:spPr>
          <a:xfrm>
            <a:off x="4886132" y="4125720"/>
            <a:ext cx="271487" cy="1129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Rechte verbindingslijn met pijl 44">
            <a:extLst>
              <a:ext uri="{FF2B5EF4-FFF2-40B4-BE49-F238E27FC236}">
                <a16:creationId xmlns:a16="http://schemas.microsoft.com/office/drawing/2014/main" id="{03907DA6-5528-DF44-8B19-391548C19790}"/>
              </a:ext>
            </a:extLst>
          </p:cNvPr>
          <p:cNvCxnSpPr/>
          <p:nvPr/>
        </p:nvCxnSpPr>
        <p:spPr>
          <a:xfrm flipH="1">
            <a:off x="1794729" y="3872757"/>
            <a:ext cx="876300" cy="101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Rechte verbindingslijn met pijl 45">
            <a:extLst>
              <a:ext uri="{FF2B5EF4-FFF2-40B4-BE49-F238E27FC236}">
                <a16:creationId xmlns:a16="http://schemas.microsoft.com/office/drawing/2014/main" id="{5DBBBC60-E214-3645-A7C2-0543175AC07A}"/>
              </a:ext>
            </a:extLst>
          </p:cNvPr>
          <p:cNvCxnSpPr>
            <a:cxnSpLocks/>
          </p:cNvCxnSpPr>
          <p:nvPr/>
        </p:nvCxnSpPr>
        <p:spPr>
          <a:xfrm flipH="1">
            <a:off x="4784607" y="4736691"/>
            <a:ext cx="498394" cy="4205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Rechte verbindingslijn met pijl 46">
            <a:extLst>
              <a:ext uri="{FF2B5EF4-FFF2-40B4-BE49-F238E27FC236}">
                <a16:creationId xmlns:a16="http://schemas.microsoft.com/office/drawing/2014/main" id="{8FA08F62-4B91-C448-8E7C-5479EFC5BF74}"/>
              </a:ext>
            </a:extLst>
          </p:cNvPr>
          <p:cNvCxnSpPr>
            <a:cxnSpLocks/>
          </p:cNvCxnSpPr>
          <p:nvPr/>
        </p:nvCxnSpPr>
        <p:spPr>
          <a:xfrm>
            <a:off x="4915926" y="2865853"/>
            <a:ext cx="91326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hthoek 48">
            <a:extLst>
              <a:ext uri="{FF2B5EF4-FFF2-40B4-BE49-F238E27FC236}">
                <a16:creationId xmlns:a16="http://schemas.microsoft.com/office/drawing/2014/main" id="{D26031E5-FAB8-8E41-ADB5-6192A7044EF2}"/>
              </a:ext>
            </a:extLst>
          </p:cNvPr>
          <p:cNvSpPr>
            <a:spLocks noChangeArrowheads="1"/>
          </p:cNvSpPr>
          <p:nvPr/>
        </p:nvSpPr>
        <p:spPr bwMode="auto">
          <a:xfrm>
            <a:off x="5093306" y="4354320"/>
            <a:ext cx="560388" cy="2667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Nee</a:t>
            </a:r>
            <a:endParaRPr kumimoji="0" lang="nl-NL" altLang="nl-NL" sz="1800" b="0" i="0" u="none" strike="noStrike" cap="none" normalizeH="0" baseline="0">
              <a:ln>
                <a:noFill/>
              </a:ln>
              <a:solidFill>
                <a:schemeClr val="bg1"/>
              </a:solidFill>
              <a:effectLst/>
              <a:latin typeface="Arial" panose="020B0604020202020204" pitchFamily="34" charset="0"/>
            </a:endParaRPr>
          </a:p>
        </p:txBody>
      </p:sp>
      <p:cxnSp>
        <p:nvCxnSpPr>
          <p:cNvPr id="49" name="Rechte verbindingslijn met pijl 48">
            <a:extLst>
              <a:ext uri="{FF2B5EF4-FFF2-40B4-BE49-F238E27FC236}">
                <a16:creationId xmlns:a16="http://schemas.microsoft.com/office/drawing/2014/main" id="{B2E89C9F-9855-664E-B1DA-BDD69A251BC8}"/>
              </a:ext>
            </a:extLst>
          </p:cNvPr>
          <p:cNvCxnSpPr>
            <a:cxnSpLocks/>
          </p:cNvCxnSpPr>
          <p:nvPr/>
        </p:nvCxnSpPr>
        <p:spPr>
          <a:xfrm flipH="1">
            <a:off x="2135944" y="2856882"/>
            <a:ext cx="483056" cy="314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Tekstvak 32">
            <a:extLst>
              <a:ext uri="{FF2B5EF4-FFF2-40B4-BE49-F238E27FC236}">
                <a16:creationId xmlns:a16="http://schemas.microsoft.com/office/drawing/2014/main" id="{6453FA5C-D3F4-F546-8A13-28C481163884}"/>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Tree>
    <p:extLst>
      <p:ext uri="{BB962C8B-B14F-4D97-AF65-F5344CB8AC3E}">
        <p14:creationId xmlns:p14="http://schemas.microsoft.com/office/powerpoint/2010/main" val="1392237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3" y="1138893"/>
            <a:ext cx="7911588" cy="5000625"/>
          </a:xfrm>
        </p:spPr>
        <p:txBody>
          <a:bodyPr>
            <a:normAutofit/>
          </a:bodyPr>
          <a:lstStyle/>
          <a:p>
            <a:pPr marL="0" indent="0" algn="ctr">
              <a:buNone/>
            </a:pPr>
            <a:r>
              <a:rPr lang="nl-NL" sz="1800" b="1" dirty="0"/>
              <a:t>Verantwoordelijkheden</a:t>
            </a:r>
          </a:p>
          <a:p>
            <a:endParaRPr lang="nl-NL" sz="1800" dirty="0"/>
          </a:p>
          <a:p>
            <a:r>
              <a:rPr lang="nl-NL" sz="1800" dirty="0"/>
              <a:t>Indien passend: één beleidsbepaler verantwoordelijk</a:t>
            </a:r>
          </a:p>
          <a:p>
            <a:r>
              <a:rPr lang="nl-NL" sz="1800" dirty="0"/>
              <a:t>Indien passend: een compliance </a:t>
            </a:r>
            <a:r>
              <a:rPr lang="nl-NL" sz="1800" dirty="0" err="1"/>
              <a:t>officer</a:t>
            </a:r>
            <a:r>
              <a:rPr lang="nl-NL" sz="1800" dirty="0"/>
              <a:t> aanwijzen</a:t>
            </a:r>
          </a:p>
          <a:p>
            <a:r>
              <a:rPr lang="nl-NL" sz="1800" dirty="0"/>
              <a:t>Indien passend: een onafhankelijke audit</a:t>
            </a:r>
          </a:p>
          <a:p>
            <a:endParaRPr lang="nl-NL" sz="1800" dirty="0"/>
          </a:p>
          <a:p>
            <a:pPr marL="0" indent="0">
              <a:buNone/>
            </a:pPr>
            <a:r>
              <a:rPr lang="nl-NL" sz="1800" dirty="0"/>
              <a:t>Nota bene: meldingen worden gedaan door de compliance </a:t>
            </a:r>
            <a:r>
              <a:rPr lang="nl-NL" sz="1800" dirty="0" err="1"/>
              <a:t>officer</a:t>
            </a:r>
            <a:endParaRPr lang="nl-NL" sz="1800" dirty="0"/>
          </a:p>
        </p:txBody>
      </p:sp>
      <p:sp>
        <p:nvSpPr>
          <p:cNvPr id="5" name="Tekstvak 4">
            <a:extLst>
              <a:ext uri="{FF2B5EF4-FFF2-40B4-BE49-F238E27FC236}">
                <a16:creationId xmlns:a16="http://schemas.microsoft.com/office/drawing/2014/main" id="{9A7CF9DE-6130-7944-94F3-72ED08796B30}"/>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6" name="Afbeelding 5">
            <a:extLst>
              <a:ext uri="{FF2B5EF4-FFF2-40B4-BE49-F238E27FC236}">
                <a16:creationId xmlns:a16="http://schemas.microsoft.com/office/drawing/2014/main" id="{8823F5F6-5D99-3244-B472-CE9D24DA3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Tree>
    <p:extLst>
      <p:ext uri="{BB962C8B-B14F-4D97-AF65-F5344CB8AC3E}">
        <p14:creationId xmlns:p14="http://schemas.microsoft.com/office/powerpoint/2010/main" val="3328114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4" y="1175028"/>
            <a:ext cx="7911588" cy="4921250"/>
          </a:xfrm>
        </p:spPr>
        <p:txBody>
          <a:bodyPr>
            <a:normAutofit/>
          </a:bodyPr>
          <a:lstStyle/>
          <a:p>
            <a:r>
              <a:rPr lang="nl-NL" sz="1800" u="sng" dirty="0"/>
              <a:t>Objectieve indicator</a:t>
            </a:r>
            <a:r>
              <a:rPr lang="nl-NL" sz="1800" dirty="0"/>
              <a:t>:</a:t>
            </a:r>
          </a:p>
          <a:p>
            <a:pPr marL="800100" lvl="1" indent="-342900">
              <a:buFont typeface="+mj-lt"/>
              <a:buAutoNum type="arabicPeriod"/>
            </a:pPr>
            <a:r>
              <a:rPr lang="nl-NL" sz="1400" dirty="0"/>
              <a:t>transacties van € </a:t>
            </a:r>
            <a:r>
              <a:rPr lang="nl-NL" sz="1400" dirty="0">
                <a:solidFill>
                  <a:srgbClr val="FF0000"/>
                </a:solidFill>
              </a:rPr>
              <a:t>10.000</a:t>
            </a:r>
            <a:r>
              <a:rPr lang="nl-NL" sz="1400" dirty="0"/>
              <a:t>,- of meer betaald aan of door tussenkomst van de beroepsbeoefenaar in contanten, cheques of soortgelijke betaalmiddelen (NB: contante bankstortingen vallen hier ook onder!!)</a:t>
            </a:r>
          </a:p>
          <a:p>
            <a:pPr marL="800100" lvl="1" indent="-342900">
              <a:buFont typeface="+mj-lt"/>
              <a:buAutoNum type="arabicPeriod"/>
            </a:pPr>
            <a:r>
              <a:rPr lang="nl-NL" sz="1400" dirty="0"/>
              <a:t>Een transactie van of ten behoeve van een (rechts)persoon die woonachtig of gevestigd is of zijn zetel heeft in een staat die op grond van artikel 9 van de vierde anti-witwasrichtlijn in gedelegeerde handelingen van de Europese Commissie is aangewezen als een staat met een hoger risico op witwassen of financieren van terrorisme. </a:t>
            </a:r>
          </a:p>
          <a:p>
            <a:r>
              <a:rPr lang="nl-NL" sz="1800" u="sng" dirty="0"/>
              <a:t>Subjectieve indicator</a:t>
            </a:r>
            <a:r>
              <a:rPr lang="nl-NL" sz="1800" dirty="0"/>
              <a:t>: transacties waarbij de </a:t>
            </a:r>
            <a:r>
              <a:rPr lang="nl-NL" sz="1800" dirty="0" err="1"/>
              <a:t>meldingsplichtige</a:t>
            </a:r>
            <a:r>
              <a:rPr lang="nl-NL" sz="1800" dirty="0"/>
              <a:t> aanleiding heeft om te veronderstellen dat ze verband </a:t>
            </a:r>
            <a:r>
              <a:rPr lang="nl-NL" sz="1800" i="1" dirty="0"/>
              <a:t>kunnen houden met witwassen of financieren van terrorisme</a:t>
            </a:r>
          </a:p>
          <a:p>
            <a:endParaRPr lang="nl-NL" sz="1800" i="1" dirty="0"/>
          </a:p>
          <a:p>
            <a:r>
              <a:rPr lang="nl-NL" sz="1800" i="1" dirty="0"/>
              <a:t>Transacties die in verband met witwassen aan politie en Openbaar Ministerie moeten worden gemeld</a:t>
            </a:r>
            <a:endParaRPr lang="nl-NL" sz="1800" dirty="0"/>
          </a:p>
        </p:txBody>
      </p:sp>
      <p:pic>
        <p:nvPicPr>
          <p:cNvPr id="8" name="Afbeelding 1">
            <a:extLst>
              <a:ext uri="{FF2B5EF4-FFF2-40B4-BE49-F238E27FC236}">
                <a16:creationId xmlns:a16="http://schemas.microsoft.com/office/drawing/2014/main" id="{62FD86AF-0FFF-3C40-8D39-B8DC41E585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5501" y="6331459"/>
            <a:ext cx="2648499" cy="526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kstvak 4">
            <a:extLst>
              <a:ext uri="{FF2B5EF4-FFF2-40B4-BE49-F238E27FC236}">
                <a16:creationId xmlns:a16="http://schemas.microsoft.com/office/drawing/2014/main" id="{DB542EF9-AD9F-CE4C-A1C0-C9B838F11836}"/>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Tree>
    <p:extLst>
      <p:ext uri="{BB962C8B-B14F-4D97-AF65-F5344CB8AC3E}">
        <p14:creationId xmlns:p14="http://schemas.microsoft.com/office/powerpoint/2010/main" val="349645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3">
                                            <p:txEl>
                                              <p:pRg st="2" end="2"/>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3">
                                            <p:txEl>
                                              <p:pRg st="2" end="2"/>
                                            </p:txEl>
                                          </p:spTgt>
                                        </p:tgtEl>
                                        <p:attrNameLst>
                                          <p:attrName>ppt_x</p:attrName>
                                          <p:attrName>ppt_y</p:attrName>
                                        </p:attrNameLst>
                                      </p:cBhvr>
                                    </p:animMotion>
                                    <p:animEffect transition="out" filter="fade">
                                      <p:cBhvr>
                                        <p:cTn id="8" dur="1000"/>
                                        <p:tgtEl>
                                          <p:spTgt spid="3">
                                            <p:txEl>
                                              <p:pRg st="2" end="2"/>
                                            </p:txEl>
                                          </p:spTgt>
                                        </p:tgtEl>
                                      </p:cBhvr>
                                    </p:animEffect>
                                    <p:set>
                                      <p:cBhvr>
                                        <p:cTn id="9"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4" y="1175028"/>
            <a:ext cx="7911588" cy="4921250"/>
          </a:xfrm>
        </p:spPr>
        <p:txBody>
          <a:bodyPr>
            <a:normAutofit fontScale="62500" lnSpcReduction="20000"/>
          </a:bodyPr>
          <a:lstStyle/>
          <a:p>
            <a:pPr marL="0" indent="0">
              <a:buNone/>
            </a:pPr>
            <a:r>
              <a:rPr lang="nl-NL" sz="2900" u="sng" dirty="0"/>
              <a:t>2</a:t>
            </a:r>
            <a:r>
              <a:rPr lang="nl-NL" sz="2900" u="sng" baseline="30000" dirty="0"/>
              <a:t>e</a:t>
            </a:r>
            <a:r>
              <a:rPr lang="nl-NL" sz="2900" u="sng" dirty="0"/>
              <a:t> Objectieve indicator</a:t>
            </a:r>
            <a:r>
              <a:rPr lang="nl-NL" sz="2900" dirty="0"/>
              <a:t>:</a:t>
            </a:r>
          </a:p>
          <a:p>
            <a:endParaRPr lang="nl-NL" sz="1800" dirty="0"/>
          </a:p>
          <a:p>
            <a:pPr marL="0" indent="0">
              <a:lnSpc>
                <a:spcPct val="170000"/>
              </a:lnSpc>
              <a:buNone/>
            </a:pPr>
            <a:r>
              <a:rPr lang="nl-NL" sz="2300" dirty="0">
                <a:latin typeface="+mj-lt"/>
              </a:rPr>
              <a:t>Op 25 februari 2019 heeft het Ministerie van Financiën het Wijzigingsbesluit financiële markten 2019 ter ► </a:t>
            </a:r>
            <a:r>
              <a:rPr lang="nl-NL" sz="2300" dirty="0" err="1">
                <a:latin typeface="+mj-lt"/>
                <a:hlinkClick r:id="rId2"/>
              </a:rPr>
              <a:t>consultatie</a:t>
            </a:r>
            <a:r>
              <a:rPr lang="nl-NL" sz="2300" dirty="0" err="1">
                <a:latin typeface="+mj-lt"/>
              </a:rPr>
              <a:t>aangeboden</a:t>
            </a:r>
            <a:r>
              <a:rPr lang="nl-NL" sz="2300" dirty="0">
                <a:latin typeface="+mj-lt"/>
              </a:rPr>
              <a:t>. Onderdeel van deze voorgestelde wijzigingen betreft het schrappen van de objectieve landenindicator uit de bijlage Indicatorenlijst bij het Uitvoeringsbesluit </a:t>
            </a:r>
            <a:r>
              <a:rPr lang="nl-NL" sz="2300" dirty="0" err="1">
                <a:latin typeface="+mj-lt"/>
              </a:rPr>
              <a:t>Wwft</a:t>
            </a:r>
            <a:r>
              <a:rPr lang="nl-NL" sz="2300" dirty="0">
                <a:latin typeface="+mj-lt"/>
              </a:rPr>
              <a:t> 2018. De </a:t>
            </a:r>
            <a:r>
              <a:rPr lang="nl-NL" sz="2300" dirty="0" err="1">
                <a:latin typeface="+mj-lt"/>
              </a:rPr>
              <a:t>Wwft</a:t>
            </a:r>
            <a:r>
              <a:rPr lang="nl-NL" sz="2300" dirty="0">
                <a:latin typeface="+mj-lt"/>
              </a:rPr>
              <a:t> toezichthouders Bureau Financieel Toezicht (‘BFT’), Belastingdienst/Bureau Toezicht </a:t>
            </a:r>
            <a:r>
              <a:rPr lang="nl-NL" sz="2300" dirty="0" err="1">
                <a:latin typeface="+mj-lt"/>
              </a:rPr>
              <a:t>Wwft</a:t>
            </a:r>
            <a:r>
              <a:rPr lang="nl-NL" sz="2300" dirty="0">
                <a:latin typeface="+mj-lt"/>
              </a:rPr>
              <a:t> (‘</a:t>
            </a:r>
            <a:r>
              <a:rPr lang="nl-NL" sz="2300" dirty="0" err="1">
                <a:latin typeface="+mj-lt"/>
              </a:rPr>
              <a:t>BTWwft</a:t>
            </a:r>
            <a:r>
              <a:rPr lang="nl-NL" sz="2300" dirty="0">
                <a:latin typeface="+mj-lt"/>
              </a:rPr>
              <a:t>’) ontvangen veel vragen van instellingen hoe om te gaan met de meldingsplicht van de objectieve landenindicator. Het BFT en </a:t>
            </a:r>
            <a:r>
              <a:rPr lang="nl-NL" sz="2300" dirty="0" err="1">
                <a:latin typeface="+mj-lt"/>
              </a:rPr>
              <a:t>BTWwft</a:t>
            </a:r>
            <a:r>
              <a:rPr lang="nl-NL" sz="2300" dirty="0">
                <a:latin typeface="+mj-lt"/>
              </a:rPr>
              <a:t> kondigen bij wijze van uitzondering aan een coulant handhavingsbeleid te zullen hanteren ten aanzien van de objectieve landenindicator tot de wijziging van het Uitvoeringsbesluit </a:t>
            </a:r>
            <a:r>
              <a:rPr lang="nl-NL" sz="2300" dirty="0" err="1">
                <a:latin typeface="+mj-lt"/>
              </a:rPr>
              <a:t>Wwft</a:t>
            </a:r>
            <a:r>
              <a:rPr lang="nl-NL" sz="2300" dirty="0">
                <a:latin typeface="+mj-lt"/>
              </a:rPr>
              <a:t> 2018 is gerealiseerd. Dit betekent dat instellingen ten aanzien van mogelijke overtredingen van de objectieve landenindicator door het BFT of </a:t>
            </a:r>
            <a:r>
              <a:rPr lang="nl-NL" sz="2300" dirty="0" err="1">
                <a:latin typeface="+mj-lt"/>
              </a:rPr>
              <a:t>BTWwft</a:t>
            </a:r>
            <a:r>
              <a:rPr lang="nl-NL" sz="2300" dirty="0">
                <a:latin typeface="+mj-lt"/>
              </a:rPr>
              <a:t> niet zullen worden gesanctioneerd. Indien de transacties van of ten behoeve van een (rechts)persoon die gevestigd of woonachtig is in een derde-</a:t>
            </a:r>
            <a:r>
              <a:rPr lang="nl-NL" sz="2300" dirty="0" err="1">
                <a:latin typeface="+mj-lt"/>
              </a:rPr>
              <a:t>hoogrisicoland</a:t>
            </a:r>
            <a:r>
              <a:rPr lang="nl-NL" sz="2300" dirty="0">
                <a:latin typeface="+mj-lt"/>
              </a:rPr>
              <a:t> tevens kwalificeren als ongebruikelijk op basis van de subjectieve indicator dan geldt het coulant handhavingsbeleid niet.</a:t>
            </a:r>
          </a:p>
        </p:txBody>
      </p:sp>
      <p:pic>
        <p:nvPicPr>
          <p:cNvPr id="8" name="Afbeelding 1">
            <a:extLst>
              <a:ext uri="{FF2B5EF4-FFF2-40B4-BE49-F238E27FC236}">
                <a16:creationId xmlns:a16="http://schemas.microsoft.com/office/drawing/2014/main" id="{62FD86AF-0FFF-3C40-8D39-B8DC41E585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5501" y="6331459"/>
            <a:ext cx="2648499" cy="526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kstvak 4">
            <a:extLst>
              <a:ext uri="{FF2B5EF4-FFF2-40B4-BE49-F238E27FC236}">
                <a16:creationId xmlns:a16="http://schemas.microsoft.com/office/drawing/2014/main" id="{DB542EF9-AD9F-CE4C-A1C0-C9B838F11836}"/>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
        <p:nvSpPr>
          <p:cNvPr id="6" name="Tekstvak 5">
            <a:extLst>
              <a:ext uri="{FF2B5EF4-FFF2-40B4-BE49-F238E27FC236}">
                <a16:creationId xmlns:a16="http://schemas.microsoft.com/office/drawing/2014/main" id="{12D1FBC2-58C0-8046-9597-9F9D960EF32A}"/>
              </a:ext>
            </a:extLst>
          </p:cNvPr>
          <p:cNvSpPr txBox="1"/>
          <p:nvPr/>
        </p:nvSpPr>
        <p:spPr>
          <a:xfrm>
            <a:off x="520144" y="1835793"/>
            <a:ext cx="7844924" cy="4308872"/>
          </a:xfrm>
          <a:prstGeom prst="rect">
            <a:avLst/>
          </a:prstGeom>
          <a:solidFill>
            <a:schemeClr val="accent1"/>
          </a:solidFill>
        </p:spPr>
        <p:txBody>
          <a:bodyPr wrap="square" rtlCol="0">
            <a:spAutoFit/>
          </a:bodyPr>
          <a:lstStyle/>
          <a:p>
            <a:r>
              <a:rPr lang="nl-NL" sz="3200" dirty="0">
                <a:solidFill>
                  <a:schemeClr val="bg1"/>
                </a:solidFill>
              </a:rPr>
              <a:t>Ondertussen is op 18 oktober 2019 de tweede objectieve indicator (landenrisico) vervallen.</a:t>
            </a:r>
          </a:p>
          <a:p>
            <a:endParaRPr lang="nl-NL" sz="3200" dirty="0">
              <a:solidFill>
                <a:schemeClr val="bg1"/>
              </a:solidFill>
            </a:endParaRPr>
          </a:p>
          <a:p>
            <a:r>
              <a:rPr lang="nl-NL" sz="3200" dirty="0">
                <a:solidFill>
                  <a:schemeClr val="bg1"/>
                </a:solidFill>
              </a:rPr>
              <a:t>Voor deze landen geldt nog steeds dat zijn hoog-risico landen zijn volgens de EU-lijst en daarmee een subjectieve indicator vormen voor een eventuele meldplicht.</a:t>
            </a:r>
          </a:p>
          <a:p>
            <a:endParaRPr lang="nl-NL" dirty="0">
              <a:solidFill>
                <a:schemeClr val="bg1"/>
              </a:solidFill>
            </a:endParaRPr>
          </a:p>
        </p:txBody>
      </p:sp>
    </p:spTree>
    <p:extLst>
      <p:ext uri="{BB962C8B-B14F-4D97-AF65-F5344CB8AC3E}">
        <p14:creationId xmlns:p14="http://schemas.microsoft.com/office/powerpoint/2010/main" val="26454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520144" y="1159268"/>
            <a:ext cx="7911588" cy="5516563"/>
          </a:xfrm>
        </p:spPr>
        <p:txBody>
          <a:bodyPr>
            <a:normAutofit/>
          </a:bodyPr>
          <a:lstStyle/>
          <a:p>
            <a:pPr marL="0" lvl="0" indent="0" algn="ctr" fontAlgn="base">
              <a:buNone/>
            </a:pPr>
            <a:r>
              <a:rPr lang="nl-NL" sz="1800" b="1" u="sng" dirty="0"/>
              <a:t>Type dienstverleners: </a:t>
            </a:r>
          </a:p>
          <a:p>
            <a:pPr marL="0" indent="0">
              <a:buNone/>
            </a:pPr>
            <a:endParaRPr lang="nl-NL" sz="1800" dirty="0"/>
          </a:p>
          <a:p>
            <a:pPr marL="0" indent="0" algn="ctr">
              <a:buNone/>
            </a:pPr>
            <a:r>
              <a:rPr lang="nl-NL" sz="1800" dirty="0"/>
              <a:t>FATF rapport </a:t>
            </a:r>
            <a:r>
              <a:rPr lang="nl-NL" sz="1800" dirty="0" err="1"/>
              <a:t>legal</a:t>
            </a:r>
            <a:r>
              <a:rPr lang="nl-NL" sz="1800" dirty="0"/>
              <a:t> professionals (juni 2013):</a:t>
            </a:r>
          </a:p>
          <a:p>
            <a:pPr marL="0" indent="0" algn="ctr">
              <a:buNone/>
            </a:pPr>
            <a:endParaRPr lang="nl-NL" sz="1800" dirty="0"/>
          </a:p>
          <a:p>
            <a:pPr marL="0" indent="0" algn="ctr">
              <a:buNone/>
            </a:pPr>
            <a:r>
              <a:rPr lang="nl-NL" sz="1800" dirty="0"/>
              <a:t>Verhoogd risico om gebruikt te worden voor witwassen door criminelen o.a.:</a:t>
            </a:r>
          </a:p>
          <a:p>
            <a:pPr algn="ctr">
              <a:buFontTx/>
              <a:buChar char="-"/>
            </a:pPr>
            <a:r>
              <a:rPr lang="nl-NL" sz="1800" dirty="0"/>
              <a:t>Notarissen</a:t>
            </a:r>
          </a:p>
          <a:p>
            <a:pPr algn="ctr">
              <a:buFontTx/>
              <a:buChar char="-"/>
            </a:pPr>
            <a:r>
              <a:rPr lang="nl-NL" sz="1800" dirty="0"/>
              <a:t>Advocaten</a:t>
            </a:r>
          </a:p>
          <a:p>
            <a:pPr algn="ctr">
              <a:buFontTx/>
              <a:buChar char="-"/>
            </a:pPr>
            <a:r>
              <a:rPr lang="nl-NL" sz="1800" dirty="0"/>
              <a:t>Accountants</a:t>
            </a:r>
          </a:p>
          <a:p>
            <a:pPr algn="ctr">
              <a:buFontTx/>
              <a:buChar char="-"/>
            </a:pPr>
            <a:r>
              <a:rPr lang="nl-NL" sz="1800" dirty="0"/>
              <a:t>Belastingadviseurs</a:t>
            </a:r>
          </a:p>
          <a:p>
            <a:pPr marL="0" indent="0">
              <a:buNone/>
            </a:pPr>
            <a:endParaRPr lang="nl-NL" dirty="0"/>
          </a:p>
        </p:txBody>
      </p:sp>
      <p:pic>
        <p:nvPicPr>
          <p:cNvPr id="4" name="Afbeelding 1">
            <a:extLst>
              <a:ext uri="{FF2B5EF4-FFF2-40B4-BE49-F238E27FC236}">
                <a16:creationId xmlns:a16="http://schemas.microsoft.com/office/drawing/2014/main" id="{8F217126-AFE2-B641-8856-1EAEBA8E5E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3379" y="6287300"/>
            <a:ext cx="2870621" cy="5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C89DED2E-9940-F643-B8A0-E9194A5FC764}"/>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
        <p:nvSpPr>
          <p:cNvPr id="2" name="Tekstvak 1">
            <a:extLst>
              <a:ext uri="{FF2B5EF4-FFF2-40B4-BE49-F238E27FC236}">
                <a16:creationId xmlns:a16="http://schemas.microsoft.com/office/drawing/2014/main" id="{784D86BF-C3FC-B44B-9BBF-1E2BFCC5CD21}"/>
              </a:ext>
            </a:extLst>
          </p:cNvPr>
          <p:cNvSpPr txBox="1"/>
          <p:nvPr/>
        </p:nvSpPr>
        <p:spPr>
          <a:xfrm>
            <a:off x="520143" y="4906028"/>
            <a:ext cx="8103713" cy="646331"/>
          </a:xfrm>
          <a:prstGeom prst="rect">
            <a:avLst/>
          </a:prstGeom>
          <a:noFill/>
        </p:spPr>
        <p:txBody>
          <a:bodyPr wrap="square" rtlCol="0">
            <a:spAutoFit/>
          </a:bodyPr>
          <a:lstStyle/>
          <a:p>
            <a:pPr algn="ctr"/>
            <a:r>
              <a:rPr lang="nl-NL" sz="3600" dirty="0">
                <a:solidFill>
                  <a:srgbClr val="FF0000"/>
                </a:solidFill>
              </a:rPr>
              <a:t>U wordt gezocht vanwege uw reputatie</a:t>
            </a:r>
          </a:p>
        </p:txBody>
      </p:sp>
    </p:spTree>
    <p:extLst>
      <p:ext uri="{BB962C8B-B14F-4D97-AF65-F5344CB8AC3E}">
        <p14:creationId xmlns:p14="http://schemas.microsoft.com/office/powerpoint/2010/main" val="91597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EF8163-CA3E-2649-BD87-139D7C779DDF}"/>
              </a:ext>
            </a:extLst>
          </p:cNvPr>
          <p:cNvSpPr>
            <a:spLocks noGrp="1"/>
          </p:cNvSpPr>
          <p:nvPr>
            <p:ph idx="4294967295"/>
          </p:nvPr>
        </p:nvSpPr>
        <p:spPr>
          <a:xfrm>
            <a:off x="520143" y="1291472"/>
            <a:ext cx="7911588" cy="4825264"/>
          </a:xfrm>
        </p:spPr>
        <p:txBody>
          <a:bodyPr>
            <a:normAutofit/>
          </a:bodyPr>
          <a:lstStyle/>
          <a:p>
            <a:pPr marL="0" indent="0" algn="ctr">
              <a:buNone/>
            </a:pPr>
            <a:r>
              <a:rPr lang="nl-NL" sz="1800" b="1" dirty="0"/>
              <a:t>We melden niet graag:</a:t>
            </a:r>
          </a:p>
          <a:p>
            <a:endParaRPr lang="nl-NL" sz="1800" dirty="0"/>
          </a:p>
          <a:p>
            <a:r>
              <a:rPr lang="nl-NL" sz="1800" dirty="0"/>
              <a:t>Dit doet iedereen!</a:t>
            </a:r>
          </a:p>
          <a:p>
            <a:r>
              <a:rPr lang="nl-NL" sz="1800" dirty="0"/>
              <a:t>Ik zie hierin geen witwassen</a:t>
            </a:r>
          </a:p>
          <a:p>
            <a:r>
              <a:rPr lang="nl-NL" sz="1800" dirty="0"/>
              <a:t>We moeten niet roomser dan de paus willen zijn</a:t>
            </a:r>
          </a:p>
        </p:txBody>
      </p:sp>
      <p:sp>
        <p:nvSpPr>
          <p:cNvPr id="5" name="Tekstvak 4">
            <a:extLst>
              <a:ext uri="{FF2B5EF4-FFF2-40B4-BE49-F238E27FC236}">
                <a16:creationId xmlns:a16="http://schemas.microsoft.com/office/drawing/2014/main" id="{97B7765B-3E5A-ED49-96A7-78208AE20D8F}"/>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pic>
        <p:nvPicPr>
          <p:cNvPr id="6" name="Afbeelding 5">
            <a:extLst>
              <a:ext uri="{FF2B5EF4-FFF2-40B4-BE49-F238E27FC236}">
                <a16:creationId xmlns:a16="http://schemas.microsoft.com/office/drawing/2014/main" id="{A7975140-7622-5340-A3A6-56818BC5B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08" y="5420412"/>
            <a:ext cx="3028992" cy="1437588"/>
          </a:xfrm>
          <a:prstGeom prst="rect">
            <a:avLst/>
          </a:prstGeom>
        </p:spPr>
      </p:pic>
    </p:spTree>
    <p:extLst>
      <p:ext uri="{BB962C8B-B14F-4D97-AF65-F5344CB8AC3E}">
        <p14:creationId xmlns:p14="http://schemas.microsoft.com/office/powerpoint/2010/main" val="2498960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6A8A679-67C1-0340-8EA3-EF78D1189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09" y="4081807"/>
            <a:ext cx="4164292" cy="2776194"/>
          </a:xfrm>
          <a:prstGeom prst="rect">
            <a:avLst/>
          </a:prstGeom>
        </p:spPr>
      </p:pic>
      <p:pic>
        <p:nvPicPr>
          <p:cNvPr id="1031" name="Picture 7" descr="page37image12008448">
            <a:extLst>
              <a:ext uri="{FF2B5EF4-FFF2-40B4-BE49-F238E27FC236}">
                <a16:creationId xmlns:a16="http://schemas.microsoft.com/office/drawing/2014/main" id="{A357D936-CF83-6D4F-BB0E-1E36552D6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2136" y="-675018"/>
            <a:ext cx="10921603" cy="739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37image12008256">
            <a:extLst>
              <a:ext uri="{FF2B5EF4-FFF2-40B4-BE49-F238E27FC236}">
                <a16:creationId xmlns:a16="http://schemas.microsoft.com/office/drawing/2014/main" id="{0305AF83-0636-474D-ABF8-3B56E6E2A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5293" y="-675018"/>
            <a:ext cx="3397021" cy="739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47BFE73E-62EB-5E4F-8967-E771487A7BA2}"/>
              </a:ext>
            </a:extLst>
          </p:cNvPr>
          <p:cNvSpPr>
            <a:spLocks noChangeArrowheads="1"/>
          </p:cNvSpPr>
          <p:nvPr/>
        </p:nvSpPr>
        <p:spPr bwMode="auto">
          <a:xfrm>
            <a:off x="520143" y="1397675"/>
            <a:ext cx="7911588"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CIDFont+F4"/>
              </a:rPr>
              <a:t>Standaardrechtspraak </a:t>
            </a:r>
            <a:r>
              <a:rPr kumimoji="0" lang="nl-NL" altLang="nl-NL" b="0" i="0" u="none" strike="noStrike" cap="none" normalizeH="0" baseline="0" dirty="0">
                <a:ln>
                  <a:noFill/>
                </a:ln>
                <a:solidFill>
                  <a:schemeClr val="tx1"/>
                </a:solidFill>
                <a:effectLst/>
                <a:latin typeface="CIDFont+F1"/>
              </a:rPr>
              <a:t>(</a:t>
            </a:r>
            <a:r>
              <a:rPr kumimoji="0" lang="nl-NL" altLang="nl-NL" b="0" i="0" u="none" strike="noStrike" cap="none" normalizeH="0" baseline="0" dirty="0">
                <a:ln>
                  <a:noFill/>
                </a:ln>
                <a:solidFill>
                  <a:srgbClr val="0000FF"/>
                </a:solidFill>
                <a:effectLst/>
                <a:latin typeface="CIDFont+F1"/>
              </a:rPr>
              <a:t>ECLI:NL:CBB:2016:305</a:t>
            </a:r>
            <a:r>
              <a:rPr kumimoji="0" lang="nl-NL" altLang="nl-NL" b="0" i="0" u="none" strike="noStrike" cap="none" normalizeH="0" baseline="0" dirty="0">
                <a:ln>
                  <a:noFill/>
                </a:ln>
                <a:solidFill>
                  <a:schemeClr val="tx1"/>
                </a:solidFill>
                <a:effectLst/>
                <a:latin typeface="CIDFont+F1"/>
              </a:rPr>
              <a:t>): </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CIDFont+F9"/>
              </a:rPr>
              <a:t>“de verplichting tot het doen van een melding als bedoeld in artikel 16 van de </a:t>
            </a:r>
            <a:r>
              <a:rPr kumimoji="0" lang="nl-NL" altLang="nl-NL" b="0" i="0" u="none" strike="noStrike" cap="none" normalizeH="0" baseline="0" dirty="0" err="1">
                <a:ln>
                  <a:noFill/>
                </a:ln>
                <a:solidFill>
                  <a:schemeClr val="tx1"/>
                </a:solidFill>
                <a:effectLst/>
                <a:latin typeface="CIDFont+F9"/>
              </a:rPr>
              <a:t>Wwft</a:t>
            </a:r>
            <a:r>
              <a:rPr kumimoji="0" lang="nl-NL" altLang="nl-NL" b="0" i="0" u="none" strike="noStrike" cap="none" normalizeH="0" baseline="0" dirty="0">
                <a:ln>
                  <a:noFill/>
                </a:ln>
                <a:solidFill>
                  <a:schemeClr val="tx1"/>
                </a:solidFill>
                <a:effectLst/>
                <a:latin typeface="CIDFont+F9"/>
              </a:rPr>
              <a:t> niet slechts bestaat wanneer er concrete aanwijzingen bestaan dat sprake is van witwassen of het financieren van terrorisme. Artikel 16 van de </a:t>
            </a:r>
            <a:r>
              <a:rPr kumimoji="0" lang="nl-NL" altLang="nl-NL" b="0" i="0" u="none" strike="noStrike" cap="none" normalizeH="0" baseline="0" dirty="0" err="1">
                <a:ln>
                  <a:noFill/>
                </a:ln>
                <a:solidFill>
                  <a:schemeClr val="tx1"/>
                </a:solidFill>
                <a:effectLst/>
                <a:latin typeface="CIDFont+F9"/>
              </a:rPr>
              <a:t>Wwft</a:t>
            </a:r>
            <a:r>
              <a:rPr kumimoji="0" lang="nl-NL" altLang="nl-NL" b="0" i="0" u="none" strike="noStrike" cap="none" normalizeH="0" baseline="0" dirty="0">
                <a:ln>
                  <a:noFill/>
                </a:ln>
                <a:solidFill>
                  <a:schemeClr val="tx1"/>
                </a:solidFill>
                <a:effectLst/>
                <a:latin typeface="CIDFont+F9"/>
              </a:rPr>
              <a:t> heeft een (veel) ruimere strekking (...) is daarvan reeds sprake als er aanleiding is te veronderstellen dat de transactie verband kan houden met witwassen of financiering van terrorisme. Daarvoor is een </a:t>
            </a:r>
            <a:r>
              <a:rPr kumimoji="0" lang="nl-NL" altLang="nl-NL" b="1" i="0" u="sng" strike="noStrike" cap="none" normalizeH="0" baseline="0" dirty="0">
                <a:ln>
                  <a:noFill/>
                </a:ln>
                <a:solidFill>
                  <a:schemeClr val="tx1"/>
                </a:solidFill>
                <a:effectLst/>
                <a:latin typeface="CIDFont+F9"/>
              </a:rPr>
              <a:t>vermoeden</a:t>
            </a:r>
            <a:r>
              <a:rPr kumimoji="0" lang="nl-NL" altLang="nl-NL" b="0" i="0" u="none" strike="noStrike" cap="none" normalizeH="0" baseline="0" dirty="0">
                <a:ln>
                  <a:noFill/>
                </a:ln>
                <a:solidFill>
                  <a:schemeClr val="tx1"/>
                </a:solidFill>
                <a:effectLst/>
                <a:latin typeface="CIDFont+F9"/>
              </a:rPr>
              <a:t> reeds voldoende.”</a:t>
            </a:r>
            <a:endParaRPr kumimoji="0" lang="nl-NL" altLang="nl-NL" b="0" i="0" u="none" strike="noStrike" cap="none" normalizeH="0" baseline="0" dirty="0">
              <a:ln>
                <a:noFill/>
              </a:ln>
              <a:solidFill>
                <a:schemeClr val="tx1"/>
              </a:solidFill>
              <a:effectLst/>
              <a:latin typeface="Arial" panose="020B0604020202020204" pitchFamily="34" charset="0"/>
            </a:endParaRPr>
          </a:p>
        </p:txBody>
      </p:sp>
      <p:sp>
        <p:nvSpPr>
          <p:cNvPr id="7" name="Tekstvak 6">
            <a:extLst>
              <a:ext uri="{FF2B5EF4-FFF2-40B4-BE49-F238E27FC236}">
                <a16:creationId xmlns:a16="http://schemas.microsoft.com/office/drawing/2014/main" id="{CD893E2E-B2DB-6649-B0D7-1EC58124DA84}"/>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Tree>
    <p:extLst>
      <p:ext uri="{BB962C8B-B14F-4D97-AF65-F5344CB8AC3E}">
        <p14:creationId xmlns:p14="http://schemas.microsoft.com/office/powerpoint/2010/main" val="341744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DE9CF5F-767F-2A49-9649-25BD553A25D9}"/>
              </a:ext>
            </a:extLst>
          </p:cNvPr>
          <p:cNvSpPr txBox="1"/>
          <p:nvPr/>
        </p:nvSpPr>
        <p:spPr>
          <a:xfrm>
            <a:off x="520143" y="402082"/>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De rol van de accountant in de samenstelpraktijk</a:t>
            </a:r>
          </a:p>
          <a:p>
            <a:r>
              <a:rPr lang="nl-NL" sz="1600" dirty="0">
                <a:latin typeface="Arial" panose="020B0604020202020204" pitchFamily="34" charset="0"/>
                <a:cs typeface="Arial" panose="020B0604020202020204" pitchFamily="34" charset="0"/>
              </a:rPr>
              <a:t>het maatschappelijk verkeer</a:t>
            </a:r>
          </a:p>
        </p:txBody>
      </p:sp>
      <p:pic>
        <p:nvPicPr>
          <p:cNvPr id="6" name="Tijdelijke aanduiding voor inhoud 9">
            <a:extLst>
              <a:ext uri="{FF2B5EF4-FFF2-40B4-BE49-F238E27FC236}">
                <a16:creationId xmlns:a16="http://schemas.microsoft.com/office/drawing/2014/main" id="{40240F95-75C0-C145-9C3C-77D665B10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023" y="1632797"/>
            <a:ext cx="4421423" cy="3592405"/>
          </a:xfrm>
          <a:prstGeom prst="rect">
            <a:avLst/>
          </a:prstGeom>
        </p:spPr>
      </p:pic>
      <p:sp>
        <p:nvSpPr>
          <p:cNvPr id="7" name="Tijdelijke aanduiding voor inhoud 3">
            <a:extLst>
              <a:ext uri="{FF2B5EF4-FFF2-40B4-BE49-F238E27FC236}">
                <a16:creationId xmlns:a16="http://schemas.microsoft.com/office/drawing/2014/main" id="{DB97276F-73F2-6448-800F-B7CF4819EEB6}"/>
              </a:ext>
            </a:extLst>
          </p:cNvPr>
          <p:cNvSpPr txBox="1">
            <a:spLocks/>
          </p:cNvSpPr>
          <p:nvPr/>
        </p:nvSpPr>
        <p:spPr>
          <a:xfrm>
            <a:off x="520143" y="1632797"/>
            <a:ext cx="4148137" cy="3592405"/>
          </a:xfrm>
          <a:prstGeom prst="wedgeRectCallout">
            <a:avLst>
              <a:gd name="adj1" fmla="val 63117"/>
              <a:gd name="adj2" fmla="val 21594"/>
            </a:avLst>
          </a:prstGeom>
          <a:solidFill>
            <a:schemeClr val="tx2"/>
          </a:solidFill>
        </p:spPr>
        <p:txBody>
          <a:bodyPr lIns="180000" tIns="108000" rIns="180000" bIns="108000">
            <a:normAutofit/>
          </a:bodyPr>
          <a:lstStyle>
            <a:lvl1pPr marL="342900" marR="0" indent="-3429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1pPr>
            <a:lvl2pPr marL="7858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2pPr>
            <a:lvl3pPr marL="1206500" marR="0" indent="-2921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3pPr>
            <a:lvl4pPr marL="17002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4pPr>
            <a:lvl5pPr marL="21574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5pPr>
            <a:lvl6pPr marL="25488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6pPr>
            <a:lvl7pPr marL="30060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7pPr>
            <a:lvl8pPr marL="34632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8pPr>
            <a:lvl9pPr marL="39204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9pPr>
          </a:lstStyle>
          <a:p>
            <a:pPr marL="0" indent="0" algn="ctr" hangingPunct="1">
              <a:buNone/>
            </a:pPr>
            <a:endParaRPr lang="nl-NL" altLang="nl-NL" sz="1800" dirty="0">
              <a:solidFill>
                <a:schemeClr val="bg1"/>
              </a:solidFill>
              <a:ea typeface="ＭＳ Ｐゴシック" panose="020B0600070205080204" pitchFamily="34" charset="-128"/>
            </a:endParaRPr>
          </a:p>
          <a:p>
            <a:pPr marL="0" indent="0" algn="ctr" hangingPunct="1">
              <a:buNone/>
            </a:pPr>
            <a:r>
              <a:rPr lang="nl-NL" altLang="nl-NL" sz="1800" dirty="0">
                <a:solidFill>
                  <a:schemeClr val="bg1"/>
                </a:solidFill>
                <a:ea typeface="ＭＳ Ｐゴシック" panose="020B0600070205080204" pitchFamily="34" charset="-128"/>
              </a:rPr>
              <a:t>De welvaart is afhankelijk van een goed werkend financieel systeem</a:t>
            </a:r>
          </a:p>
          <a:p>
            <a:pPr marL="0" indent="0" algn="ctr" hangingPunct="1">
              <a:buNone/>
            </a:pPr>
            <a:endParaRPr lang="nl-NL" altLang="nl-NL" sz="1800" dirty="0">
              <a:solidFill>
                <a:schemeClr val="bg1"/>
              </a:solidFill>
              <a:ea typeface="ＭＳ Ｐゴシック" panose="020B0600070205080204" pitchFamily="34" charset="-128"/>
            </a:endParaRPr>
          </a:p>
          <a:p>
            <a:pPr marL="0" indent="0" algn="ctr" hangingPunct="1">
              <a:buNone/>
            </a:pPr>
            <a:r>
              <a:rPr lang="nl-NL" altLang="nl-NL" sz="1800" dirty="0">
                <a:solidFill>
                  <a:schemeClr val="bg1"/>
                </a:solidFill>
                <a:ea typeface="ＭＳ Ｐゴシック" panose="020B0600070205080204" pitchFamily="34" charset="-128"/>
              </a:rPr>
              <a:t>Dat financiële systeem werkt op vertrouwen</a:t>
            </a:r>
          </a:p>
          <a:p>
            <a:pPr marL="0" indent="0" algn="ctr" hangingPunct="1">
              <a:buNone/>
            </a:pPr>
            <a:endParaRPr lang="nl-NL" altLang="nl-NL" sz="1800" dirty="0">
              <a:solidFill>
                <a:schemeClr val="bg1"/>
              </a:solidFill>
              <a:ea typeface="ＭＳ Ｐゴシック" panose="020B0600070205080204" pitchFamily="34" charset="-128"/>
            </a:endParaRPr>
          </a:p>
          <a:p>
            <a:pPr marL="0" indent="0" algn="ctr" hangingPunct="1">
              <a:buNone/>
            </a:pPr>
            <a:r>
              <a:rPr lang="nl-NL" altLang="nl-NL" sz="1800" dirty="0">
                <a:solidFill>
                  <a:schemeClr val="bg1"/>
                </a:solidFill>
                <a:ea typeface="ＭＳ Ｐゴシック" panose="020B0600070205080204" pitchFamily="34" charset="-128"/>
              </a:rPr>
              <a:t>De reputatie van de accountant heeft daarin een belangrijke rol</a:t>
            </a:r>
            <a:endParaRPr lang="nl-NL" altLang="nl-NL" sz="1800" dirty="0">
              <a:solidFill>
                <a:srgbClr val="FFFF00"/>
              </a:solidFill>
              <a:ea typeface="ＭＳ Ｐゴシック" panose="020B0600070205080204" pitchFamily="34" charset="-128"/>
            </a:endParaRPr>
          </a:p>
        </p:txBody>
      </p:sp>
    </p:spTree>
    <p:extLst>
      <p:ext uri="{BB962C8B-B14F-4D97-AF65-F5344CB8AC3E}">
        <p14:creationId xmlns:p14="http://schemas.microsoft.com/office/powerpoint/2010/main" val="204424966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3036BF7-197E-EC41-A06E-6A2B7A2A968B}"/>
              </a:ext>
            </a:extLst>
          </p:cNvPr>
          <p:cNvPicPr>
            <a:picLocks noChangeAspect="1"/>
          </p:cNvPicPr>
          <p:nvPr/>
        </p:nvPicPr>
        <p:blipFill>
          <a:blip r:embed="rId3"/>
          <a:stretch>
            <a:fillRect/>
          </a:stretch>
        </p:blipFill>
        <p:spPr>
          <a:xfrm>
            <a:off x="7315199" y="5486399"/>
            <a:ext cx="1828801" cy="1371601"/>
          </a:xfrm>
          <a:prstGeom prst="rect">
            <a:avLst/>
          </a:prstGeom>
        </p:spPr>
      </p:pic>
      <p:sp>
        <p:nvSpPr>
          <p:cNvPr id="3" name="Subtitel 2"/>
          <p:cNvSpPr>
            <a:spLocks noGrp="1"/>
          </p:cNvSpPr>
          <p:nvPr>
            <p:ph type="subTitle" idx="4294967295"/>
          </p:nvPr>
        </p:nvSpPr>
        <p:spPr>
          <a:xfrm>
            <a:off x="619126" y="1479550"/>
            <a:ext cx="7812606" cy="4400550"/>
          </a:xfrm>
        </p:spPr>
        <p:txBody>
          <a:bodyPr>
            <a:normAutofit/>
          </a:bodyPr>
          <a:lstStyle/>
          <a:p>
            <a:pPr marL="0" indent="0" algn="ctr">
              <a:buNone/>
            </a:pPr>
            <a:endParaRPr lang="nl-NL" altLang="nl-NL" sz="1800" dirty="0">
              <a:ea typeface="ＭＳ Ｐゴシック" panose="020B0600070205080204" pitchFamily="34" charset="-128"/>
            </a:endParaRPr>
          </a:p>
          <a:p>
            <a:pPr marL="0" indent="0" algn="ctr">
              <a:buNone/>
            </a:pPr>
            <a:endParaRPr lang="nl-NL" altLang="nl-NL" sz="1800" dirty="0">
              <a:ea typeface="ＭＳ Ｐゴシック" panose="020B0600070205080204" pitchFamily="34" charset="-128"/>
            </a:endParaRPr>
          </a:p>
          <a:p>
            <a:pPr marL="0" indent="0" algn="ctr">
              <a:buNone/>
            </a:pPr>
            <a:r>
              <a:rPr lang="nl-NL" altLang="nl-NL" sz="3600" dirty="0">
                <a:ea typeface="ＭＳ Ｐゴシック" panose="020B0600070205080204" pitchFamily="34" charset="-128"/>
              </a:rPr>
              <a:t>NVKS</a:t>
            </a:r>
          </a:p>
        </p:txBody>
      </p:sp>
      <p:sp>
        <p:nvSpPr>
          <p:cNvPr id="5" name="Tekstvak 4">
            <a:extLst>
              <a:ext uri="{FF2B5EF4-FFF2-40B4-BE49-F238E27FC236}">
                <a16:creationId xmlns:a16="http://schemas.microsoft.com/office/drawing/2014/main" id="{573AC078-965E-6C43-860F-357B3681C8BC}"/>
              </a:ext>
            </a:extLst>
          </p:cNvPr>
          <p:cNvSpPr txBox="1"/>
          <p:nvPr/>
        </p:nvSpPr>
        <p:spPr>
          <a:xfrm>
            <a:off x="520143" y="423511"/>
            <a:ext cx="7911588"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U als poortwachter!</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440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EF8163-CA3E-2649-BD87-139D7C779DDF}"/>
              </a:ext>
            </a:extLst>
          </p:cNvPr>
          <p:cNvSpPr>
            <a:spLocks noGrp="1"/>
          </p:cNvSpPr>
          <p:nvPr>
            <p:ph idx="4294967295"/>
          </p:nvPr>
        </p:nvSpPr>
        <p:spPr>
          <a:xfrm>
            <a:off x="520143" y="1291472"/>
            <a:ext cx="7911588" cy="4825264"/>
          </a:xfrm>
        </p:spPr>
        <p:txBody>
          <a:bodyPr>
            <a:normAutofit/>
          </a:bodyPr>
          <a:lstStyle/>
          <a:p>
            <a:pPr marL="0" indent="0" algn="ctr">
              <a:buNone/>
            </a:pPr>
            <a:r>
              <a:rPr lang="nl-NL" sz="2400" dirty="0"/>
              <a:t>NVKS </a:t>
            </a:r>
            <a:r>
              <a:rPr lang="nl-NL" sz="2400" dirty="0">
                <a:sym typeface="Wingdings" pitchFamily="2" charset="2"/>
              </a:rPr>
              <a:t></a:t>
            </a:r>
          </a:p>
          <a:p>
            <a:pPr marL="0" indent="0" algn="ctr">
              <a:buNone/>
            </a:pPr>
            <a:endParaRPr lang="nl-NL" sz="2400" dirty="0">
              <a:sym typeface="Wingdings" pitchFamily="2" charset="2"/>
            </a:endParaRPr>
          </a:p>
          <a:p>
            <a:pPr marL="0" indent="0" algn="ctr">
              <a:buNone/>
            </a:pPr>
            <a:r>
              <a:rPr lang="nl-NL" sz="2400" dirty="0">
                <a:sym typeface="Wingdings" pitchFamily="2" charset="2"/>
              </a:rPr>
              <a:t>Borging dat redelijke mate van zekerheid wordt bereikt dat NVKS opdrachten worden uitgevoerd volgens wet en regelgeving.</a:t>
            </a:r>
            <a:endParaRPr lang="nl-NL" sz="2400" dirty="0"/>
          </a:p>
        </p:txBody>
      </p:sp>
      <p:sp>
        <p:nvSpPr>
          <p:cNvPr id="5" name="Tekstvak 4">
            <a:extLst>
              <a:ext uri="{FF2B5EF4-FFF2-40B4-BE49-F238E27FC236}">
                <a16:creationId xmlns:a16="http://schemas.microsoft.com/office/drawing/2014/main" id="{97B7765B-3E5A-ED49-96A7-78208AE20D8F}"/>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endParaRPr lang="nl-NL" sz="1600" b="1" dirty="0">
              <a:solidFill>
                <a:srgbClr val="FF0000"/>
              </a:solidFill>
              <a:latin typeface="Arial" panose="020B0604020202020204" pitchFamily="34" charset="0"/>
              <a:cs typeface="Arial" panose="020B0604020202020204" pitchFamily="34" charset="0"/>
            </a:endParaRPr>
          </a:p>
          <a:p>
            <a:r>
              <a:rPr lang="nl-NL" sz="1600" b="1" dirty="0">
                <a:solidFill>
                  <a:srgbClr val="FF0000"/>
                </a:solidFill>
                <a:latin typeface="Arial" panose="020B0604020202020204" pitchFamily="34" charset="0"/>
                <a:cs typeface="Arial" panose="020B0604020202020204" pitchFamily="34" charset="0"/>
              </a:rPr>
              <a:t>NVKS</a:t>
            </a:r>
            <a:endParaRPr lang="nl-N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648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EF8163-CA3E-2649-BD87-139D7C779DDF}"/>
              </a:ext>
            </a:extLst>
          </p:cNvPr>
          <p:cNvSpPr>
            <a:spLocks noGrp="1"/>
          </p:cNvSpPr>
          <p:nvPr>
            <p:ph idx="4294967295"/>
          </p:nvPr>
        </p:nvSpPr>
        <p:spPr>
          <a:xfrm>
            <a:off x="520143" y="1291472"/>
            <a:ext cx="7911588" cy="4825264"/>
          </a:xfrm>
        </p:spPr>
        <p:txBody>
          <a:bodyPr>
            <a:normAutofit/>
          </a:bodyPr>
          <a:lstStyle/>
          <a:p>
            <a:pPr marL="0" indent="0" algn="ctr">
              <a:buNone/>
            </a:pPr>
            <a:r>
              <a:rPr lang="nl-NL" sz="2400" dirty="0"/>
              <a:t>NVKS </a:t>
            </a:r>
            <a:r>
              <a:rPr lang="nl-NL" sz="2400" dirty="0">
                <a:sym typeface="Wingdings" pitchFamily="2" charset="2"/>
              </a:rPr>
              <a:t></a:t>
            </a:r>
          </a:p>
          <a:p>
            <a:pPr marL="0" indent="0" algn="ctr">
              <a:buNone/>
            </a:pPr>
            <a:endParaRPr lang="nl-NL" sz="2400" dirty="0">
              <a:sym typeface="Wingdings" pitchFamily="2" charset="2"/>
            </a:endParaRPr>
          </a:p>
          <a:p>
            <a:pPr marL="0" indent="0" algn="ctr">
              <a:buNone/>
            </a:pPr>
            <a:r>
              <a:rPr lang="nl-NL" sz="2400" dirty="0">
                <a:sym typeface="Wingdings" pitchFamily="2" charset="2"/>
              </a:rPr>
              <a:t>Grote mate van afhankelijkheid van waakzaamheid van uzelf en uw medewerkers</a:t>
            </a:r>
            <a:endParaRPr lang="nl-NL" sz="2400" dirty="0"/>
          </a:p>
        </p:txBody>
      </p:sp>
      <p:sp>
        <p:nvSpPr>
          <p:cNvPr id="5" name="Tekstvak 4">
            <a:extLst>
              <a:ext uri="{FF2B5EF4-FFF2-40B4-BE49-F238E27FC236}">
                <a16:creationId xmlns:a16="http://schemas.microsoft.com/office/drawing/2014/main" id="{97B7765B-3E5A-ED49-96A7-78208AE20D8F}"/>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endParaRPr lang="nl-NL" sz="1600" b="1" dirty="0">
              <a:solidFill>
                <a:srgbClr val="FF0000"/>
              </a:solidFill>
              <a:latin typeface="Arial" panose="020B0604020202020204" pitchFamily="34" charset="0"/>
              <a:cs typeface="Arial" panose="020B0604020202020204" pitchFamily="34" charset="0"/>
            </a:endParaRPr>
          </a:p>
          <a:p>
            <a:r>
              <a:rPr lang="nl-NL" sz="1600" b="1" dirty="0">
                <a:solidFill>
                  <a:srgbClr val="FF0000"/>
                </a:solidFill>
                <a:latin typeface="Arial" panose="020B0604020202020204" pitchFamily="34" charset="0"/>
                <a:cs typeface="Arial" panose="020B0604020202020204" pitchFamily="34" charset="0"/>
              </a:rPr>
              <a:t>NVKS</a:t>
            </a:r>
            <a:endParaRPr lang="nl-N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504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EF8163-CA3E-2649-BD87-139D7C779DDF}"/>
              </a:ext>
            </a:extLst>
          </p:cNvPr>
          <p:cNvSpPr>
            <a:spLocks noGrp="1"/>
          </p:cNvSpPr>
          <p:nvPr>
            <p:ph idx="4294967295"/>
          </p:nvPr>
        </p:nvSpPr>
        <p:spPr>
          <a:xfrm>
            <a:off x="520143" y="1291472"/>
            <a:ext cx="7911588" cy="4825264"/>
          </a:xfrm>
        </p:spPr>
        <p:txBody>
          <a:bodyPr>
            <a:normAutofit/>
          </a:bodyPr>
          <a:lstStyle/>
          <a:p>
            <a:pPr marL="0" indent="0" algn="ctr">
              <a:buNone/>
            </a:pPr>
            <a:r>
              <a:rPr lang="nl-NL" sz="2400" dirty="0">
                <a:sym typeface="Wingdings" pitchFamily="2" charset="2"/>
              </a:rPr>
              <a:t>Grote mate van afhankelijkheid van waakzaamheid van uzelf en uw medewerkers</a:t>
            </a:r>
          </a:p>
          <a:p>
            <a:pPr marL="0" indent="0" algn="ctr">
              <a:buNone/>
            </a:pPr>
            <a:endParaRPr lang="nl-NL" sz="2400" dirty="0">
              <a:sym typeface="Wingdings" pitchFamily="2" charset="2"/>
            </a:endParaRPr>
          </a:p>
          <a:p>
            <a:pPr marL="0" indent="0" algn="ctr">
              <a:buNone/>
            </a:pPr>
            <a:r>
              <a:rPr lang="nl-NL" sz="2400" dirty="0">
                <a:sym typeface="Wingdings" pitchFamily="2" charset="2"/>
              </a:rPr>
              <a:t>Zie ik rare dingen?</a:t>
            </a:r>
          </a:p>
          <a:p>
            <a:pPr marL="0" indent="0" algn="ctr">
              <a:buNone/>
            </a:pPr>
            <a:r>
              <a:rPr lang="nl-NL" sz="2400" dirty="0">
                <a:sym typeface="Wingdings" pitchFamily="2" charset="2"/>
              </a:rPr>
              <a:t>Zie ik (bewuste) fouten bij mijn cliënt?</a:t>
            </a:r>
          </a:p>
          <a:p>
            <a:pPr marL="0" indent="0" algn="ctr">
              <a:buNone/>
            </a:pPr>
            <a:endParaRPr lang="nl-NL" sz="2400" dirty="0">
              <a:sym typeface="Wingdings" pitchFamily="2" charset="2"/>
            </a:endParaRPr>
          </a:p>
          <a:p>
            <a:pPr marL="0" indent="0" algn="ctr">
              <a:buNone/>
            </a:pPr>
            <a:r>
              <a:rPr lang="nl-NL" sz="2400" dirty="0">
                <a:sym typeface="Wingdings" pitchFamily="2" charset="2"/>
              </a:rPr>
              <a:t>En mijn medewerkers?</a:t>
            </a:r>
          </a:p>
          <a:p>
            <a:pPr marL="0" indent="0" algn="ctr">
              <a:buNone/>
            </a:pPr>
            <a:r>
              <a:rPr lang="nl-NL" sz="2400" dirty="0">
                <a:sym typeface="Wingdings" pitchFamily="2" charset="2"/>
              </a:rPr>
              <a:t>Zien ze rare dingen?</a:t>
            </a:r>
          </a:p>
          <a:p>
            <a:pPr marL="0" indent="0" algn="ctr">
              <a:buNone/>
            </a:pPr>
            <a:r>
              <a:rPr lang="nl-NL" sz="2400" dirty="0">
                <a:sym typeface="Wingdings" pitchFamily="2" charset="2"/>
              </a:rPr>
              <a:t>Zien ze (bewuste) fouten bij mijn cliënt?</a:t>
            </a:r>
          </a:p>
          <a:p>
            <a:pPr marL="0" indent="0" algn="ctr">
              <a:buNone/>
            </a:pPr>
            <a:endParaRPr lang="nl-NL" sz="2400" dirty="0">
              <a:sym typeface="Wingdings" pitchFamily="2" charset="2"/>
            </a:endParaRPr>
          </a:p>
          <a:p>
            <a:pPr marL="0" indent="0" algn="ctr">
              <a:buNone/>
            </a:pPr>
            <a:endParaRPr lang="nl-NL" sz="2400" dirty="0"/>
          </a:p>
        </p:txBody>
      </p:sp>
      <p:sp>
        <p:nvSpPr>
          <p:cNvPr id="5" name="Tekstvak 4">
            <a:extLst>
              <a:ext uri="{FF2B5EF4-FFF2-40B4-BE49-F238E27FC236}">
                <a16:creationId xmlns:a16="http://schemas.microsoft.com/office/drawing/2014/main" id="{97B7765B-3E5A-ED49-96A7-78208AE20D8F}"/>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endParaRPr lang="nl-NL" sz="1600" b="1" dirty="0">
              <a:solidFill>
                <a:srgbClr val="FF0000"/>
              </a:solidFill>
              <a:latin typeface="Arial" panose="020B0604020202020204" pitchFamily="34" charset="0"/>
              <a:cs typeface="Arial" panose="020B0604020202020204" pitchFamily="34" charset="0"/>
            </a:endParaRPr>
          </a:p>
          <a:p>
            <a:r>
              <a:rPr lang="nl-NL" sz="1600" b="1" dirty="0">
                <a:solidFill>
                  <a:srgbClr val="FF0000"/>
                </a:solidFill>
                <a:latin typeface="Arial" panose="020B0604020202020204" pitchFamily="34" charset="0"/>
                <a:cs typeface="Arial" panose="020B0604020202020204" pitchFamily="34" charset="0"/>
              </a:rPr>
              <a:t>NVKS</a:t>
            </a:r>
            <a:endParaRPr lang="nl-N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82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EF8163-CA3E-2649-BD87-139D7C779DDF}"/>
              </a:ext>
            </a:extLst>
          </p:cNvPr>
          <p:cNvSpPr>
            <a:spLocks noGrp="1"/>
          </p:cNvSpPr>
          <p:nvPr>
            <p:ph idx="4294967295"/>
          </p:nvPr>
        </p:nvSpPr>
        <p:spPr>
          <a:xfrm>
            <a:off x="520143" y="1291472"/>
            <a:ext cx="7911588" cy="4825264"/>
          </a:xfrm>
        </p:spPr>
        <p:txBody>
          <a:bodyPr>
            <a:normAutofit/>
          </a:bodyPr>
          <a:lstStyle/>
          <a:p>
            <a:pPr marL="0" indent="0" algn="ctr">
              <a:buNone/>
            </a:pPr>
            <a:r>
              <a:rPr lang="nl-NL" sz="2400" dirty="0">
                <a:sym typeface="Wingdings" pitchFamily="2" charset="2"/>
              </a:rPr>
              <a:t>Grote mate van afhankelijkheid van waakzaamheid van uzelf en uw medewerkers</a:t>
            </a:r>
          </a:p>
          <a:p>
            <a:pPr marL="0" indent="0" algn="ctr">
              <a:buNone/>
            </a:pPr>
            <a:endParaRPr lang="nl-NL" sz="2400" dirty="0">
              <a:sym typeface="Wingdings" pitchFamily="2" charset="2"/>
            </a:endParaRPr>
          </a:p>
          <a:p>
            <a:pPr marL="0" indent="0" algn="ctr">
              <a:buNone/>
            </a:pPr>
            <a:endParaRPr lang="nl-NL" sz="2400" dirty="0"/>
          </a:p>
        </p:txBody>
      </p:sp>
      <p:sp>
        <p:nvSpPr>
          <p:cNvPr id="5" name="Tekstvak 4">
            <a:extLst>
              <a:ext uri="{FF2B5EF4-FFF2-40B4-BE49-F238E27FC236}">
                <a16:creationId xmlns:a16="http://schemas.microsoft.com/office/drawing/2014/main" id="{97B7765B-3E5A-ED49-96A7-78208AE20D8F}"/>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endParaRPr lang="nl-NL" sz="1600" b="1" dirty="0">
              <a:solidFill>
                <a:srgbClr val="FF0000"/>
              </a:solidFill>
              <a:latin typeface="Arial" panose="020B0604020202020204" pitchFamily="34" charset="0"/>
              <a:cs typeface="Arial" panose="020B0604020202020204" pitchFamily="34" charset="0"/>
            </a:endParaRPr>
          </a:p>
          <a:p>
            <a:r>
              <a:rPr lang="nl-NL" sz="1600" b="1" dirty="0">
                <a:solidFill>
                  <a:srgbClr val="FF0000"/>
                </a:solidFill>
                <a:latin typeface="Arial" panose="020B0604020202020204" pitchFamily="34" charset="0"/>
                <a:cs typeface="Arial" panose="020B0604020202020204" pitchFamily="34" charset="0"/>
              </a:rPr>
              <a:t>NVKS</a:t>
            </a:r>
            <a:endParaRPr lang="nl-NL" sz="1600" b="1" dirty="0">
              <a:latin typeface="Arial" panose="020B0604020202020204" pitchFamily="34" charset="0"/>
              <a:cs typeface="Arial" panose="020B0604020202020204" pitchFamily="34" charset="0"/>
            </a:endParaRPr>
          </a:p>
        </p:txBody>
      </p:sp>
      <p:graphicFrame>
        <p:nvGraphicFramePr>
          <p:cNvPr id="7" name="Tabel 6">
            <a:extLst>
              <a:ext uri="{FF2B5EF4-FFF2-40B4-BE49-F238E27FC236}">
                <a16:creationId xmlns:a16="http://schemas.microsoft.com/office/drawing/2014/main" id="{911428F1-3A90-6C47-971E-6BBD7E5BC56B}"/>
              </a:ext>
            </a:extLst>
          </p:cNvPr>
          <p:cNvGraphicFramePr>
            <a:graphicFrameLocks noGrp="1"/>
          </p:cNvGraphicFramePr>
          <p:nvPr>
            <p:extLst>
              <p:ext uri="{D42A27DB-BD31-4B8C-83A1-F6EECF244321}">
                <p14:modId xmlns:p14="http://schemas.microsoft.com/office/powerpoint/2010/main" val="1745351596"/>
              </p:ext>
            </p:extLst>
          </p:nvPr>
        </p:nvGraphicFramePr>
        <p:xfrm>
          <a:off x="848299" y="2335575"/>
          <a:ext cx="7583433" cy="2710150"/>
        </p:xfrm>
        <a:graphic>
          <a:graphicData uri="http://schemas.openxmlformats.org/drawingml/2006/table">
            <a:tbl>
              <a:tblPr>
                <a:tableStyleId>{5C22544A-7EE6-4342-B048-85BDC9FD1C3A}</a:tableStyleId>
              </a:tblPr>
              <a:tblGrid>
                <a:gridCol w="4451965">
                  <a:extLst>
                    <a:ext uri="{9D8B030D-6E8A-4147-A177-3AD203B41FA5}">
                      <a16:colId xmlns:a16="http://schemas.microsoft.com/office/drawing/2014/main" val="3231898536"/>
                    </a:ext>
                  </a:extLst>
                </a:gridCol>
                <a:gridCol w="1565734">
                  <a:extLst>
                    <a:ext uri="{9D8B030D-6E8A-4147-A177-3AD203B41FA5}">
                      <a16:colId xmlns:a16="http://schemas.microsoft.com/office/drawing/2014/main" val="649345388"/>
                    </a:ext>
                  </a:extLst>
                </a:gridCol>
                <a:gridCol w="1565734">
                  <a:extLst>
                    <a:ext uri="{9D8B030D-6E8A-4147-A177-3AD203B41FA5}">
                      <a16:colId xmlns:a16="http://schemas.microsoft.com/office/drawing/2014/main" val="931041175"/>
                    </a:ext>
                  </a:extLst>
                </a:gridCol>
              </a:tblGrid>
              <a:tr h="332632">
                <a:tc>
                  <a:txBody>
                    <a:bodyPr/>
                    <a:lstStyle/>
                    <a:p>
                      <a:pPr algn="l" fontAlgn="b"/>
                      <a:r>
                        <a:rPr lang="nl-NL" sz="1100" u="none" strike="noStrike">
                          <a:effectLst/>
                        </a:rPr>
                        <a:t> </a:t>
                      </a:r>
                      <a:endParaRPr lang="nl-NL" sz="1100" b="0" i="0" u="none" strike="noStrike">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b="1" u="none" strike="noStrike" dirty="0">
                          <a:effectLst/>
                        </a:rPr>
                        <a:t>accountant</a:t>
                      </a:r>
                      <a:endParaRPr lang="nl-NL" sz="1600" b="1"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b="1" u="none" strike="noStrike" dirty="0">
                          <a:effectLst/>
                        </a:rPr>
                        <a:t>assistent</a:t>
                      </a:r>
                      <a:endParaRPr lang="nl-NL" sz="1600" b="1" i="0" u="none" strike="noStrike" dirty="0">
                        <a:solidFill>
                          <a:srgbClr val="000000"/>
                        </a:solidFill>
                        <a:effectLst/>
                        <a:latin typeface="Gill Sans MT" panose="020B0502020104020203" pitchFamily="34" charset="77"/>
                      </a:endParaRPr>
                    </a:p>
                  </a:txBody>
                  <a:tcPr marL="9525" marR="9525" marT="9525" marB="0" anchor="b"/>
                </a:tc>
                <a:extLst>
                  <a:ext uri="{0D108BD9-81ED-4DB2-BD59-A6C34878D82A}">
                    <a16:rowId xmlns:a16="http://schemas.microsoft.com/office/drawing/2014/main" val="1278562056"/>
                  </a:ext>
                </a:extLst>
              </a:tr>
              <a:tr h="332632">
                <a:tc>
                  <a:txBody>
                    <a:bodyPr/>
                    <a:lstStyle/>
                    <a:p>
                      <a:pPr algn="l" fontAlgn="b"/>
                      <a:r>
                        <a:rPr lang="nl-NL" sz="1100" u="none" strike="noStrike">
                          <a:effectLst/>
                        </a:rPr>
                        <a:t> </a:t>
                      </a:r>
                      <a:endParaRPr lang="nl-NL" sz="1100" b="0" i="0" u="none" strike="noStrike">
                        <a:solidFill>
                          <a:srgbClr val="000000"/>
                        </a:solidFill>
                        <a:effectLst/>
                        <a:latin typeface="Gill Sans MT" panose="020B0502020104020203" pitchFamily="34" charset="77"/>
                      </a:endParaRPr>
                    </a:p>
                  </a:txBody>
                  <a:tcPr marL="9525" marR="9525" marT="9525" marB="0" anchor="b"/>
                </a:tc>
                <a:tc>
                  <a:txBody>
                    <a:bodyPr/>
                    <a:lstStyle/>
                    <a:p>
                      <a:pPr algn="l" fontAlgn="b"/>
                      <a:endParaRPr lang="nl-NL" sz="1100" b="0" i="0" u="none" strike="noStrike">
                        <a:solidFill>
                          <a:srgbClr val="000000"/>
                        </a:solidFill>
                        <a:effectLst/>
                        <a:latin typeface="Gill Sans MT" panose="020B0502020104020203" pitchFamily="34" charset="77"/>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Gill Sans MT" panose="020B0502020104020203" pitchFamily="34" charset="77"/>
                      </a:endParaRPr>
                    </a:p>
                  </a:txBody>
                  <a:tcPr marL="9525" marR="9525" marT="9525" marB="0" anchor="b"/>
                </a:tc>
                <a:extLst>
                  <a:ext uri="{0D108BD9-81ED-4DB2-BD59-A6C34878D82A}">
                    <a16:rowId xmlns:a16="http://schemas.microsoft.com/office/drawing/2014/main" val="3219438726"/>
                  </a:ext>
                </a:extLst>
              </a:tr>
              <a:tr h="332632">
                <a:tc>
                  <a:txBody>
                    <a:bodyPr/>
                    <a:lstStyle/>
                    <a:p>
                      <a:pPr algn="l" fontAlgn="b"/>
                      <a:r>
                        <a:rPr lang="nl-NL" sz="1600" u="none" strike="noStrike" dirty="0">
                          <a:effectLst/>
                        </a:rPr>
                        <a:t>MKB bundel</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dirty="0">
                          <a:effectLst/>
                        </a:rPr>
                        <a:t>x</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a:effectLst/>
                        </a:rPr>
                        <a:t> </a:t>
                      </a:r>
                      <a:endParaRPr lang="nl-NL" sz="1600" b="0" i="0" u="none" strike="noStrike">
                        <a:solidFill>
                          <a:srgbClr val="000000"/>
                        </a:solidFill>
                        <a:effectLst/>
                        <a:latin typeface="Gill Sans MT" panose="020B0502020104020203" pitchFamily="34" charset="77"/>
                      </a:endParaRPr>
                    </a:p>
                  </a:txBody>
                  <a:tcPr marL="9525" marR="9525" marT="9525" marB="0" anchor="b"/>
                </a:tc>
                <a:extLst>
                  <a:ext uri="{0D108BD9-81ED-4DB2-BD59-A6C34878D82A}">
                    <a16:rowId xmlns:a16="http://schemas.microsoft.com/office/drawing/2014/main" val="1847700221"/>
                  </a:ext>
                </a:extLst>
              </a:tr>
              <a:tr h="332632">
                <a:tc>
                  <a:txBody>
                    <a:bodyPr/>
                    <a:lstStyle/>
                    <a:p>
                      <a:pPr algn="l" fontAlgn="b"/>
                      <a:r>
                        <a:rPr lang="nl-NL" sz="1600" u="none" strike="noStrike">
                          <a:effectLst/>
                        </a:rPr>
                        <a:t>Praktijkhandreiking 1136</a:t>
                      </a:r>
                      <a:endParaRPr lang="nl-NL" sz="1600" b="0" i="0" u="none" strike="noStrike">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dirty="0">
                          <a:effectLst/>
                        </a:rPr>
                        <a:t>x</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a:effectLst/>
                        </a:rPr>
                        <a:t>x</a:t>
                      </a:r>
                      <a:endParaRPr lang="nl-NL" sz="1600" b="0" i="0" u="none" strike="noStrike">
                        <a:solidFill>
                          <a:srgbClr val="000000"/>
                        </a:solidFill>
                        <a:effectLst/>
                        <a:latin typeface="Gill Sans MT" panose="020B0502020104020203" pitchFamily="34" charset="77"/>
                      </a:endParaRPr>
                    </a:p>
                  </a:txBody>
                  <a:tcPr marL="9525" marR="9525" marT="9525" marB="0" anchor="b"/>
                </a:tc>
                <a:extLst>
                  <a:ext uri="{0D108BD9-81ED-4DB2-BD59-A6C34878D82A}">
                    <a16:rowId xmlns:a16="http://schemas.microsoft.com/office/drawing/2014/main" val="2104370491"/>
                  </a:ext>
                </a:extLst>
              </a:tr>
              <a:tr h="332632">
                <a:tc>
                  <a:txBody>
                    <a:bodyPr/>
                    <a:lstStyle/>
                    <a:p>
                      <a:pPr algn="l" fontAlgn="b"/>
                      <a:r>
                        <a:rPr lang="nl-NL" sz="1600" u="none" strike="noStrike">
                          <a:effectLst/>
                        </a:rPr>
                        <a:t>RJ groot</a:t>
                      </a:r>
                      <a:endParaRPr lang="nl-NL" sz="1600" b="0" i="0" u="none" strike="noStrike">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dirty="0">
                          <a:effectLst/>
                        </a:rPr>
                        <a:t>x</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a:effectLst/>
                        </a:rPr>
                        <a:t> </a:t>
                      </a:r>
                      <a:endParaRPr lang="nl-NL" sz="1600" b="0" i="0" u="none" strike="noStrike">
                        <a:solidFill>
                          <a:srgbClr val="000000"/>
                        </a:solidFill>
                        <a:effectLst/>
                        <a:latin typeface="Gill Sans MT" panose="020B0502020104020203" pitchFamily="34" charset="77"/>
                      </a:endParaRPr>
                    </a:p>
                  </a:txBody>
                  <a:tcPr marL="9525" marR="9525" marT="9525" marB="0" anchor="b"/>
                </a:tc>
                <a:extLst>
                  <a:ext uri="{0D108BD9-81ED-4DB2-BD59-A6C34878D82A}">
                    <a16:rowId xmlns:a16="http://schemas.microsoft.com/office/drawing/2014/main" val="862252902"/>
                  </a:ext>
                </a:extLst>
              </a:tr>
              <a:tr h="332632">
                <a:tc>
                  <a:txBody>
                    <a:bodyPr/>
                    <a:lstStyle/>
                    <a:p>
                      <a:pPr algn="l" fontAlgn="b"/>
                      <a:r>
                        <a:rPr lang="nl-NL" sz="1600" u="none" strike="noStrike">
                          <a:effectLst/>
                        </a:rPr>
                        <a:t>RJk</a:t>
                      </a:r>
                      <a:endParaRPr lang="nl-NL" sz="1600" b="0" i="0" u="none" strike="noStrike">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dirty="0">
                          <a:effectLst/>
                        </a:rPr>
                        <a:t>x</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a:effectLst/>
                        </a:rPr>
                        <a:t>x</a:t>
                      </a:r>
                      <a:endParaRPr lang="nl-NL" sz="1600" b="0" i="0" u="none" strike="noStrike">
                        <a:solidFill>
                          <a:srgbClr val="000000"/>
                        </a:solidFill>
                        <a:effectLst/>
                        <a:latin typeface="Gill Sans MT" panose="020B0502020104020203" pitchFamily="34" charset="77"/>
                      </a:endParaRPr>
                    </a:p>
                  </a:txBody>
                  <a:tcPr marL="9525" marR="9525" marT="9525" marB="0" anchor="b"/>
                </a:tc>
                <a:extLst>
                  <a:ext uri="{0D108BD9-81ED-4DB2-BD59-A6C34878D82A}">
                    <a16:rowId xmlns:a16="http://schemas.microsoft.com/office/drawing/2014/main" val="1403400495"/>
                  </a:ext>
                </a:extLst>
              </a:tr>
              <a:tr h="332632">
                <a:tc>
                  <a:txBody>
                    <a:bodyPr/>
                    <a:lstStyle/>
                    <a:p>
                      <a:pPr algn="l" fontAlgn="b"/>
                      <a:r>
                        <a:rPr lang="nl-NL" sz="1600" u="none" strike="noStrike" dirty="0">
                          <a:effectLst/>
                        </a:rPr>
                        <a:t>Bijlage 1 NVCOS 240</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dirty="0">
                          <a:effectLst/>
                        </a:rPr>
                        <a:t>x</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a:effectLst/>
                        </a:rPr>
                        <a:t>x</a:t>
                      </a:r>
                      <a:endParaRPr lang="nl-NL" sz="1600" b="0" i="0" u="none" strike="noStrike">
                        <a:solidFill>
                          <a:srgbClr val="000000"/>
                        </a:solidFill>
                        <a:effectLst/>
                        <a:latin typeface="Gill Sans MT" panose="020B0502020104020203" pitchFamily="34" charset="77"/>
                      </a:endParaRPr>
                    </a:p>
                  </a:txBody>
                  <a:tcPr marL="9525" marR="9525" marT="9525" marB="0" anchor="b"/>
                </a:tc>
                <a:extLst>
                  <a:ext uri="{0D108BD9-81ED-4DB2-BD59-A6C34878D82A}">
                    <a16:rowId xmlns:a16="http://schemas.microsoft.com/office/drawing/2014/main" val="4061404607"/>
                  </a:ext>
                </a:extLst>
              </a:tr>
              <a:tr h="381726">
                <a:tc>
                  <a:txBody>
                    <a:bodyPr/>
                    <a:lstStyle/>
                    <a:p>
                      <a:pPr algn="l" fontAlgn="b"/>
                      <a:r>
                        <a:rPr lang="nl-NL" sz="1600" u="none" strike="noStrike" dirty="0">
                          <a:effectLst/>
                        </a:rPr>
                        <a:t>Bijlage 1 Subjectieve indicatoren BFT</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dirty="0">
                          <a:effectLst/>
                        </a:rPr>
                        <a:t>x</a:t>
                      </a:r>
                      <a:endParaRPr lang="nl-NL" sz="1600" b="0" i="0" u="none" strike="noStrike" dirty="0">
                        <a:solidFill>
                          <a:srgbClr val="000000"/>
                        </a:solidFill>
                        <a:effectLst/>
                        <a:latin typeface="Gill Sans MT" panose="020B0502020104020203" pitchFamily="34" charset="77"/>
                      </a:endParaRPr>
                    </a:p>
                  </a:txBody>
                  <a:tcPr marL="9525" marR="9525" marT="9525" marB="0" anchor="b"/>
                </a:tc>
                <a:tc>
                  <a:txBody>
                    <a:bodyPr/>
                    <a:lstStyle/>
                    <a:p>
                      <a:pPr algn="ctr" fontAlgn="b"/>
                      <a:r>
                        <a:rPr lang="nl-NL" sz="1600" u="none" strike="noStrike" dirty="0">
                          <a:effectLst/>
                        </a:rPr>
                        <a:t>x</a:t>
                      </a:r>
                      <a:endParaRPr lang="nl-NL" sz="1600" b="0" i="0" u="none" strike="noStrike" dirty="0">
                        <a:solidFill>
                          <a:srgbClr val="000000"/>
                        </a:solidFill>
                        <a:effectLst/>
                        <a:latin typeface="Gill Sans MT" panose="020B0502020104020203" pitchFamily="34" charset="77"/>
                      </a:endParaRPr>
                    </a:p>
                  </a:txBody>
                  <a:tcPr marL="9525" marR="9525" marT="9525" marB="0" anchor="b"/>
                </a:tc>
                <a:extLst>
                  <a:ext uri="{0D108BD9-81ED-4DB2-BD59-A6C34878D82A}">
                    <a16:rowId xmlns:a16="http://schemas.microsoft.com/office/drawing/2014/main" val="692076687"/>
                  </a:ext>
                </a:extLst>
              </a:tr>
            </a:tbl>
          </a:graphicData>
        </a:graphic>
      </p:graphicFrame>
      <p:sp>
        <p:nvSpPr>
          <p:cNvPr id="9" name="Tekstvak 8">
            <a:extLst>
              <a:ext uri="{FF2B5EF4-FFF2-40B4-BE49-F238E27FC236}">
                <a16:creationId xmlns:a16="http://schemas.microsoft.com/office/drawing/2014/main" id="{D1626B80-68A6-FF44-89B8-D67A18CE65A0}"/>
              </a:ext>
            </a:extLst>
          </p:cNvPr>
          <p:cNvSpPr txBox="1"/>
          <p:nvPr/>
        </p:nvSpPr>
        <p:spPr>
          <a:xfrm>
            <a:off x="3476876" y="5566528"/>
            <a:ext cx="2326278" cy="369332"/>
          </a:xfrm>
          <a:prstGeom prst="rect">
            <a:avLst/>
          </a:prstGeom>
          <a:noFill/>
        </p:spPr>
        <p:txBody>
          <a:bodyPr wrap="none" rtlCol="0">
            <a:spAutoFit/>
          </a:bodyPr>
          <a:lstStyle/>
          <a:p>
            <a:r>
              <a:rPr lang="nl-NL" dirty="0">
                <a:solidFill>
                  <a:srgbClr val="FF0000"/>
                </a:solidFill>
              </a:rPr>
              <a:t>Salarisadministratie?</a:t>
            </a:r>
          </a:p>
        </p:txBody>
      </p:sp>
    </p:spTree>
    <p:extLst>
      <p:ext uri="{BB962C8B-B14F-4D97-AF65-F5344CB8AC3E}">
        <p14:creationId xmlns:p14="http://schemas.microsoft.com/office/powerpoint/2010/main" val="15084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EF8163-CA3E-2649-BD87-139D7C779DDF}"/>
              </a:ext>
            </a:extLst>
          </p:cNvPr>
          <p:cNvSpPr>
            <a:spLocks noGrp="1"/>
          </p:cNvSpPr>
          <p:nvPr>
            <p:ph idx="4294967295"/>
          </p:nvPr>
        </p:nvSpPr>
        <p:spPr>
          <a:xfrm>
            <a:off x="520143" y="1291472"/>
            <a:ext cx="7911588" cy="4825264"/>
          </a:xfrm>
        </p:spPr>
        <p:txBody>
          <a:bodyPr>
            <a:normAutofit/>
          </a:bodyPr>
          <a:lstStyle/>
          <a:p>
            <a:pPr marL="0" indent="0" algn="ctr">
              <a:buNone/>
            </a:pPr>
            <a:r>
              <a:rPr lang="nl-NL" sz="2400" dirty="0">
                <a:sym typeface="Wingdings" pitchFamily="2" charset="2"/>
              </a:rPr>
              <a:t>Grote mate van afhankelijkheid van waakzaamheid van uzelf en uw medewerkers</a:t>
            </a:r>
          </a:p>
          <a:p>
            <a:pPr marL="0" indent="0" algn="ctr">
              <a:buNone/>
            </a:pPr>
            <a:endParaRPr lang="nl-NL" sz="2400" dirty="0">
              <a:sym typeface="Wingdings" pitchFamily="2" charset="2"/>
            </a:endParaRPr>
          </a:p>
          <a:p>
            <a:pPr marL="0" indent="0" algn="ctr">
              <a:buNone/>
            </a:pPr>
            <a:r>
              <a:rPr lang="nl-NL" sz="2400" dirty="0">
                <a:sym typeface="Wingdings" pitchFamily="2" charset="2"/>
              </a:rPr>
              <a:t>Tone at </a:t>
            </a:r>
            <a:r>
              <a:rPr lang="nl-NL" sz="2400" dirty="0" err="1">
                <a:sym typeface="Wingdings" pitchFamily="2" charset="2"/>
              </a:rPr>
              <a:t>the</a:t>
            </a:r>
            <a:r>
              <a:rPr lang="nl-NL" sz="2400" dirty="0">
                <a:sym typeface="Wingdings" pitchFamily="2" charset="2"/>
              </a:rPr>
              <a:t> top</a:t>
            </a:r>
          </a:p>
          <a:p>
            <a:pPr marL="0" indent="0" algn="ctr">
              <a:buNone/>
            </a:pPr>
            <a:r>
              <a:rPr lang="nl-NL" sz="2400" dirty="0">
                <a:sym typeface="Wingdings" pitchFamily="2" charset="2"/>
              </a:rPr>
              <a:t>Intervisie</a:t>
            </a:r>
          </a:p>
          <a:p>
            <a:pPr marL="0" indent="0" algn="ctr">
              <a:buNone/>
            </a:pPr>
            <a:r>
              <a:rPr lang="nl-NL" sz="2400" dirty="0" err="1">
                <a:sym typeface="Wingdings" pitchFamily="2" charset="2"/>
              </a:rPr>
              <a:t>Casuistiek</a:t>
            </a:r>
            <a:endParaRPr lang="nl-NL" sz="2400" dirty="0">
              <a:sym typeface="Wingdings" pitchFamily="2" charset="2"/>
            </a:endParaRPr>
          </a:p>
          <a:p>
            <a:pPr marL="0" indent="0" algn="ctr">
              <a:buNone/>
            </a:pPr>
            <a:r>
              <a:rPr lang="nl-NL" sz="2400" dirty="0">
                <a:sym typeface="Wingdings" pitchFamily="2" charset="2"/>
              </a:rPr>
              <a:t>Leren van elkaar</a:t>
            </a:r>
          </a:p>
          <a:p>
            <a:pPr marL="0" indent="0" algn="ctr">
              <a:buNone/>
            </a:pPr>
            <a:endParaRPr lang="nl-NL" sz="2400" dirty="0"/>
          </a:p>
        </p:txBody>
      </p:sp>
      <p:sp>
        <p:nvSpPr>
          <p:cNvPr id="5" name="Tekstvak 4">
            <a:extLst>
              <a:ext uri="{FF2B5EF4-FFF2-40B4-BE49-F238E27FC236}">
                <a16:creationId xmlns:a16="http://schemas.microsoft.com/office/drawing/2014/main" id="{97B7765B-3E5A-ED49-96A7-78208AE20D8F}"/>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endParaRPr lang="nl-NL" sz="1600" b="1" dirty="0">
              <a:solidFill>
                <a:srgbClr val="FF0000"/>
              </a:solidFill>
              <a:latin typeface="Arial" panose="020B0604020202020204" pitchFamily="34" charset="0"/>
              <a:cs typeface="Arial" panose="020B0604020202020204" pitchFamily="34" charset="0"/>
            </a:endParaRPr>
          </a:p>
          <a:p>
            <a:r>
              <a:rPr lang="nl-NL" sz="1600" b="1" dirty="0">
                <a:solidFill>
                  <a:srgbClr val="FF0000"/>
                </a:solidFill>
                <a:latin typeface="Arial" panose="020B0604020202020204" pitchFamily="34" charset="0"/>
                <a:cs typeface="Arial" panose="020B0604020202020204" pitchFamily="34" charset="0"/>
              </a:rPr>
              <a:t>NVKS</a:t>
            </a:r>
            <a:endParaRPr lang="nl-N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25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FC94A9A-C12A-4347-9BA6-7B69B5B86DA3}"/>
              </a:ext>
            </a:extLst>
          </p:cNvPr>
          <p:cNvPicPr>
            <a:picLocks noChangeAspect="1"/>
          </p:cNvPicPr>
          <p:nvPr/>
        </p:nvPicPr>
        <p:blipFill>
          <a:blip r:embed="rId2"/>
          <a:stretch>
            <a:fillRect/>
          </a:stretch>
        </p:blipFill>
        <p:spPr>
          <a:xfrm>
            <a:off x="0" y="939848"/>
            <a:ext cx="13204693" cy="7427640"/>
          </a:xfrm>
          <a:prstGeom prst="rect">
            <a:avLst/>
          </a:prstGeom>
        </p:spPr>
      </p:pic>
      <p:sp>
        <p:nvSpPr>
          <p:cNvPr id="4" name="Subtitel 2">
            <a:extLst>
              <a:ext uri="{FF2B5EF4-FFF2-40B4-BE49-F238E27FC236}">
                <a16:creationId xmlns:a16="http://schemas.microsoft.com/office/drawing/2014/main" id="{2F82307E-0DD1-4B46-A5FC-7A42567B6FEE}"/>
              </a:ext>
            </a:extLst>
          </p:cNvPr>
          <p:cNvSpPr txBox="1">
            <a:spLocks/>
          </p:cNvSpPr>
          <p:nvPr/>
        </p:nvSpPr>
        <p:spPr bwMode="auto">
          <a:xfrm>
            <a:off x="3095536" y="939848"/>
            <a:ext cx="5564209" cy="30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endParaRPr lang="nl-NL" sz="1800" b="1" kern="0" dirty="0"/>
          </a:p>
          <a:p>
            <a:endParaRPr lang="nl-NL" sz="1800" b="1" kern="0" dirty="0"/>
          </a:p>
          <a:p>
            <a:pPr marL="0" indent="0" algn="ctr">
              <a:buNone/>
            </a:pPr>
            <a:r>
              <a:rPr lang="nl-NL" sz="1800" kern="0" dirty="0">
                <a:latin typeface="Arial" panose="020B0604020202020204" pitchFamily="34" charset="0"/>
                <a:cs typeface="Arial" panose="020B0604020202020204" pitchFamily="34" charset="0"/>
              </a:rPr>
              <a:t>Ik zie bij mijn klant dat hij de wet overtreedt en dat hij niet integer is:</a:t>
            </a:r>
          </a:p>
          <a:p>
            <a:endParaRPr lang="nl-NL" sz="1800" kern="0" dirty="0"/>
          </a:p>
        </p:txBody>
      </p:sp>
      <p:sp>
        <p:nvSpPr>
          <p:cNvPr id="5" name="Subtitel 2">
            <a:extLst>
              <a:ext uri="{FF2B5EF4-FFF2-40B4-BE49-F238E27FC236}">
                <a16:creationId xmlns:a16="http://schemas.microsoft.com/office/drawing/2014/main" id="{AA7D2B0D-3279-1947-B0F2-EFA1D6F2DC71}"/>
              </a:ext>
            </a:extLst>
          </p:cNvPr>
          <p:cNvSpPr txBox="1">
            <a:spLocks/>
          </p:cNvSpPr>
          <p:nvPr/>
        </p:nvSpPr>
        <p:spPr bwMode="auto">
          <a:xfrm>
            <a:off x="520142" y="1492639"/>
            <a:ext cx="3976444" cy="493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lgn="ctr">
              <a:buNone/>
            </a:pPr>
            <a:endParaRPr lang="nl-NL" sz="1800" b="1" kern="0" dirty="0"/>
          </a:p>
          <a:p>
            <a:pPr algn="ctr"/>
            <a:endParaRPr lang="nl-NL" sz="1800" kern="0" dirty="0"/>
          </a:p>
          <a:p>
            <a:pPr algn="ctr"/>
            <a:endParaRPr lang="nl-NL" sz="1800" kern="0" dirty="0"/>
          </a:p>
          <a:p>
            <a:pPr marL="0" indent="0" algn="ctr">
              <a:buNone/>
            </a:pPr>
            <a:r>
              <a:rPr lang="nl-NL" sz="1800" kern="0" dirty="0"/>
              <a:t>Ik doe een </a:t>
            </a:r>
            <a:r>
              <a:rPr lang="nl-NL" sz="1800" b="1" kern="0" dirty="0"/>
              <a:t>melding bij de FIU </a:t>
            </a:r>
            <a:r>
              <a:rPr lang="nl-NL" sz="1800" kern="0" dirty="0"/>
              <a:t>in het kader van de WWFT</a:t>
            </a:r>
          </a:p>
          <a:p>
            <a:pPr marL="0" indent="0" algn="ctr">
              <a:buNone/>
            </a:pPr>
            <a:r>
              <a:rPr lang="nl-NL" sz="1800" kern="0" dirty="0"/>
              <a:t>en ik </a:t>
            </a:r>
            <a:r>
              <a:rPr lang="nl-NL" sz="1800" b="1" kern="0" dirty="0"/>
              <a:t>geef de opdracht terug</a:t>
            </a:r>
            <a:r>
              <a:rPr lang="nl-NL" sz="1800" kern="0" dirty="0"/>
              <a:t>.</a:t>
            </a:r>
          </a:p>
          <a:p>
            <a:pPr marL="0" indent="0" algn="ctr">
              <a:buNone/>
            </a:pPr>
            <a:r>
              <a:rPr lang="nl-NL" sz="1800" kern="0" dirty="0"/>
              <a:t>Ik leg mijn professionele oordeelsvorming adequaat vast</a:t>
            </a:r>
          </a:p>
          <a:p>
            <a:pPr marL="0" indent="0" algn="ctr">
              <a:buNone/>
            </a:pPr>
            <a:r>
              <a:rPr lang="nl-NL" sz="1800" kern="0" dirty="0"/>
              <a:t>in het dossier.</a:t>
            </a:r>
          </a:p>
          <a:p>
            <a:pPr algn="ctr"/>
            <a:endParaRPr lang="nl-NL" sz="1800" kern="0" dirty="0"/>
          </a:p>
          <a:p>
            <a:pPr marL="0" indent="0" algn="ctr">
              <a:buNone/>
            </a:pPr>
            <a:r>
              <a:rPr lang="nl-NL" sz="1800" kern="0" dirty="0"/>
              <a:t>Daarmee heb ik toch aan al mijn verplichtingen voldaan?</a:t>
            </a:r>
          </a:p>
        </p:txBody>
      </p:sp>
      <p:sp>
        <p:nvSpPr>
          <p:cNvPr id="6" name="Tekstvak 5">
            <a:extLst>
              <a:ext uri="{FF2B5EF4-FFF2-40B4-BE49-F238E27FC236}">
                <a16:creationId xmlns:a16="http://schemas.microsoft.com/office/drawing/2014/main" id="{F506D8FB-9B5E-8E4F-A02B-57DC100B4B6A}"/>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latin typeface="Arial" panose="020B0604020202020204" pitchFamily="34" charset="0"/>
                <a:cs typeface="Arial" panose="020B0604020202020204" pitchFamily="34" charset="0"/>
              </a:rPr>
              <a:t>Ethiek; </a:t>
            </a:r>
            <a:r>
              <a:rPr lang="nl-NL" sz="1600" dirty="0">
                <a:solidFill>
                  <a:srgbClr val="FF0000"/>
                </a:solidFill>
                <a:latin typeface="Arial" panose="020B0604020202020204" pitchFamily="34" charset="0"/>
                <a:cs typeface="Arial" panose="020B0604020202020204" pitchFamily="34" charset="0"/>
              </a:rPr>
              <a:t>Integriteit</a:t>
            </a:r>
          </a:p>
        </p:txBody>
      </p:sp>
    </p:spTree>
    <p:extLst>
      <p:ext uri="{BB962C8B-B14F-4D97-AF65-F5344CB8AC3E}">
        <p14:creationId xmlns:p14="http://schemas.microsoft.com/office/powerpoint/2010/main" val="2077607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21AD706-63AF-D249-9B3E-C49741169975}"/>
              </a:ext>
            </a:extLst>
          </p:cNvPr>
          <p:cNvPicPr>
            <a:picLocks noChangeAspect="1"/>
          </p:cNvPicPr>
          <p:nvPr/>
        </p:nvPicPr>
        <p:blipFill>
          <a:blip r:embed="rId2"/>
          <a:stretch>
            <a:fillRect/>
          </a:stretch>
        </p:blipFill>
        <p:spPr>
          <a:xfrm>
            <a:off x="2318994" y="132689"/>
            <a:ext cx="6725311" cy="6725311"/>
          </a:xfrm>
          <a:prstGeom prst="rect">
            <a:avLst/>
          </a:prstGeom>
        </p:spPr>
      </p:pic>
      <p:sp>
        <p:nvSpPr>
          <p:cNvPr id="5" name="Subtitel 2">
            <a:extLst>
              <a:ext uri="{FF2B5EF4-FFF2-40B4-BE49-F238E27FC236}">
                <a16:creationId xmlns:a16="http://schemas.microsoft.com/office/drawing/2014/main" id="{0FB5A171-60E0-054B-95A6-3A19D2C586CD}"/>
              </a:ext>
            </a:extLst>
          </p:cNvPr>
          <p:cNvSpPr txBox="1">
            <a:spLocks/>
          </p:cNvSpPr>
          <p:nvPr/>
        </p:nvSpPr>
        <p:spPr bwMode="auto">
          <a:xfrm>
            <a:off x="520142" y="1391545"/>
            <a:ext cx="7911587" cy="274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buNone/>
            </a:pPr>
            <a:r>
              <a:rPr lang="nl-NL" sz="1800" b="1" kern="0" dirty="0"/>
              <a:t>Neen dus;</a:t>
            </a:r>
          </a:p>
          <a:p>
            <a:pPr marL="0" indent="0">
              <a:buNone/>
            </a:pPr>
            <a:r>
              <a:rPr lang="nl-NL" sz="1800" b="1" kern="0" dirty="0"/>
              <a:t>Soms bent u de onbezoldigde BOA!</a:t>
            </a:r>
            <a:endParaRPr lang="nl-NL" sz="1800" kern="0" dirty="0"/>
          </a:p>
        </p:txBody>
      </p:sp>
    </p:spTree>
    <p:extLst>
      <p:ext uri="{BB962C8B-B14F-4D97-AF65-F5344CB8AC3E}">
        <p14:creationId xmlns:p14="http://schemas.microsoft.com/office/powerpoint/2010/main" val="636054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EF8163-CA3E-2649-BD87-139D7C779DDF}"/>
              </a:ext>
            </a:extLst>
          </p:cNvPr>
          <p:cNvSpPr>
            <a:spLocks noGrp="1"/>
          </p:cNvSpPr>
          <p:nvPr>
            <p:ph idx="4294967295"/>
          </p:nvPr>
        </p:nvSpPr>
        <p:spPr>
          <a:xfrm>
            <a:off x="520143" y="1291472"/>
            <a:ext cx="7911588" cy="4825264"/>
          </a:xfrm>
        </p:spPr>
        <p:txBody>
          <a:bodyPr>
            <a:normAutofit/>
          </a:bodyPr>
          <a:lstStyle/>
          <a:p>
            <a:pPr marL="0" indent="0" algn="ctr">
              <a:buNone/>
            </a:pPr>
            <a:r>
              <a:rPr lang="nl-NL" sz="2000" b="1" dirty="0"/>
              <a:t>Ontwikkelingen beroep:</a:t>
            </a:r>
          </a:p>
          <a:p>
            <a:pPr marL="0" indent="0" algn="ctr">
              <a:buNone/>
            </a:pPr>
            <a:endParaRPr lang="nl-NL" sz="2000" dirty="0"/>
          </a:p>
          <a:p>
            <a:r>
              <a:rPr lang="nl-NL" sz="2000" dirty="0"/>
              <a:t>Consultatie Financiën WWFT </a:t>
            </a:r>
            <a:r>
              <a:rPr lang="nl-NL" sz="2000" dirty="0">
                <a:sym typeface="Wingdings" pitchFamily="2" charset="2"/>
              </a:rPr>
              <a:t></a:t>
            </a:r>
          </a:p>
          <a:p>
            <a:pPr lvl="1"/>
            <a:r>
              <a:rPr lang="nl-NL" sz="2000" dirty="0">
                <a:sym typeface="Wingdings" pitchFamily="2" charset="2"/>
              </a:rPr>
              <a:t>verbod contant geld handelaren &gt; € 3.000</a:t>
            </a:r>
          </a:p>
          <a:p>
            <a:pPr lvl="1"/>
            <a:r>
              <a:rPr lang="nl-NL" sz="2000" dirty="0">
                <a:sym typeface="Wingdings" pitchFamily="2" charset="2"/>
              </a:rPr>
              <a:t>Uitwisseling info tussen instellingen</a:t>
            </a:r>
            <a:endParaRPr lang="nl-NL" sz="2000" dirty="0"/>
          </a:p>
          <a:p>
            <a:r>
              <a:rPr lang="nl-NL" sz="2000" dirty="0"/>
              <a:t>Crime taskforce gericht op financiële adviseurs</a:t>
            </a:r>
          </a:p>
          <a:p>
            <a:r>
              <a:rPr lang="nl-NL" sz="2000" dirty="0"/>
              <a:t>VGBA (Agenda NBA ALV 16 december)</a:t>
            </a:r>
          </a:p>
          <a:p>
            <a:pPr lvl="1"/>
            <a:r>
              <a:rPr lang="nl-NL" sz="2000" dirty="0"/>
              <a:t>Geschenken (geven en ontvangen) die aanzetten tot onethisch gedrag</a:t>
            </a:r>
          </a:p>
          <a:p>
            <a:pPr lvl="1"/>
            <a:r>
              <a:rPr lang="nl-NL" sz="2000" dirty="0"/>
              <a:t>Collegiaal overleg weer verplicht</a:t>
            </a:r>
          </a:p>
          <a:p>
            <a:r>
              <a:rPr lang="nl-NL" sz="2000" dirty="0"/>
              <a:t>Versimpeling meldprocedure FIU</a:t>
            </a:r>
          </a:p>
          <a:p>
            <a:r>
              <a:rPr lang="nl-NL" sz="2000" dirty="0"/>
              <a:t>Verslaggeving:</a:t>
            </a:r>
          </a:p>
          <a:p>
            <a:pPr lvl="1"/>
            <a:r>
              <a:rPr lang="nl-NL" sz="2000" dirty="0"/>
              <a:t>Groot onderhoud (RJ uiting 2019-13 en 2019-14)</a:t>
            </a:r>
          </a:p>
          <a:p>
            <a:endParaRPr lang="nl-NL" sz="2000" dirty="0"/>
          </a:p>
        </p:txBody>
      </p:sp>
      <p:sp>
        <p:nvSpPr>
          <p:cNvPr id="5" name="Tekstvak 4">
            <a:extLst>
              <a:ext uri="{FF2B5EF4-FFF2-40B4-BE49-F238E27FC236}">
                <a16:creationId xmlns:a16="http://schemas.microsoft.com/office/drawing/2014/main" id="{97B7765B-3E5A-ED49-96A7-78208AE20D8F}"/>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solidFill>
                  <a:srgbClr val="FF0000"/>
                </a:solidFill>
                <a:latin typeface="Arial" panose="020B0604020202020204" pitchFamily="34" charset="0"/>
                <a:cs typeface="Arial" panose="020B0604020202020204" pitchFamily="34" charset="0"/>
              </a:rPr>
              <a:t>WWFT</a:t>
            </a:r>
          </a:p>
        </p:txBody>
      </p:sp>
    </p:spTree>
    <p:extLst>
      <p:ext uri="{BB962C8B-B14F-4D97-AF65-F5344CB8AC3E}">
        <p14:creationId xmlns:p14="http://schemas.microsoft.com/office/powerpoint/2010/main" val="2202356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E6917E4-9796-1D49-93D7-F4B475DA6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39869"/>
            <a:ext cx="4848987" cy="4068301"/>
          </a:xfrm>
          <a:prstGeom prst="rect">
            <a:avLst/>
          </a:prstGeom>
        </p:spPr>
      </p:pic>
      <p:sp>
        <p:nvSpPr>
          <p:cNvPr id="4" name="Subtitel 2">
            <a:extLst>
              <a:ext uri="{FF2B5EF4-FFF2-40B4-BE49-F238E27FC236}">
                <a16:creationId xmlns:a16="http://schemas.microsoft.com/office/drawing/2014/main" id="{E71FF2B2-A863-1741-A86D-C26A27990DB1}"/>
              </a:ext>
            </a:extLst>
          </p:cNvPr>
          <p:cNvSpPr txBox="1">
            <a:spLocks/>
          </p:cNvSpPr>
          <p:nvPr/>
        </p:nvSpPr>
        <p:spPr bwMode="auto">
          <a:xfrm>
            <a:off x="4572000" y="1255561"/>
            <a:ext cx="3859731" cy="467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algn="ctr"/>
            <a:endParaRPr lang="nl-NL" sz="1800" kern="0" dirty="0"/>
          </a:p>
          <a:p>
            <a:pPr marL="0" indent="0" algn="ctr">
              <a:buNone/>
            </a:pPr>
            <a:r>
              <a:rPr lang="nl-NL" sz="1800" b="1" kern="0" dirty="0"/>
              <a:t>Essentieel!</a:t>
            </a:r>
          </a:p>
          <a:p>
            <a:pPr marL="0" indent="0" algn="ctr">
              <a:buNone/>
            </a:pPr>
            <a:endParaRPr lang="nl-NL" sz="1800" kern="0" dirty="0"/>
          </a:p>
          <a:p>
            <a:pPr marL="0" indent="0" algn="ctr">
              <a:buNone/>
            </a:pPr>
            <a:r>
              <a:rPr lang="nl-NL" sz="1800" kern="0" dirty="0"/>
              <a:t>Communicatie met de klant over de rol van de accountant bij de opdracht!</a:t>
            </a:r>
          </a:p>
          <a:p>
            <a:pPr marL="0" indent="0" algn="ctr">
              <a:buNone/>
            </a:pPr>
            <a:endParaRPr lang="nl-NL" sz="1800" kern="0" dirty="0"/>
          </a:p>
          <a:p>
            <a:pPr marL="0" indent="0" algn="ctr">
              <a:buNone/>
            </a:pPr>
            <a:r>
              <a:rPr lang="nl-NL" sz="1800" kern="0" dirty="0"/>
              <a:t>Al bij de opdrachtaanvaarding!</a:t>
            </a:r>
          </a:p>
          <a:p>
            <a:pPr marL="0" indent="0" algn="ctr">
              <a:buNone/>
            </a:pPr>
            <a:endParaRPr lang="nl-NL" sz="1800" kern="0" dirty="0"/>
          </a:p>
          <a:p>
            <a:pPr marL="0" indent="0" algn="ctr">
              <a:buNone/>
            </a:pPr>
            <a:r>
              <a:rPr lang="nl-NL" sz="1800" kern="0" dirty="0"/>
              <a:t>Het algemeen belang is ook het belang van de klant!</a:t>
            </a:r>
          </a:p>
          <a:p>
            <a:pPr marL="0" indent="0" algn="ctr">
              <a:buNone/>
            </a:pPr>
            <a:endParaRPr lang="nl-NL" sz="1800" kern="0" dirty="0"/>
          </a:p>
          <a:p>
            <a:pPr marL="0" indent="0" algn="ctr">
              <a:buNone/>
            </a:pPr>
            <a:r>
              <a:rPr lang="nl-NL" sz="1800" kern="0" dirty="0"/>
              <a:t>Integriteit is basisvoorwaarde voor de samenwerking!!!!!</a:t>
            </a:r>
          </a:p>
        </p:txBody>
      </p:sp>
      <p:sp>
        <p:nvSpPr>
          <p:cNvPr id="5" name="Tekstvak 4">
            <a:extLst>
              <a:ext uri="{FF2B5EF4-FFF2-40B4-BE49-F238E27FC236}">
                <a16:creationId xmlns:a16="http://schemas.microsoft.com/office/drawing/2014/main" id="{F1F0C68C-5C2A-F54E-8271-1C5E4F28D682}"/>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latin typeface="Arial" panose="020B0604020202020204" pitchFamily="34" charset="0"/>
                <a:cs typeface="Arial" panose="020B0604020202020204" pitchFamily="34" charset="0"/>
              </a:rPr>
              <a:t>Integriteit</a:t>
            </a:r>
            <a:endParaRPr lang="nl-NL"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63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DE9CF5F-767F-2A49-9649-25BD553A25D9}"/>
              </a:ext>
            </a:extLst>
          </p:cNvPr>
          <p:cNvSpPr txBox="1"/>
          <p:nvPr/>
        </p:nvSpPr>
        <p:spPr>
          <a:xfrm>
            <a:off x="520143" y="402082"/>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De rol van de accountant in de samenstelpraktijk</a:t>
            </a:r>
          </a:p>
          <a:p>
            <a:r>
              <a:rPr lang="nl-NL" sz="1600" dirty="0">
                <a:latin typeface="Arial" panose="020B0604020202020204" pitchFamily="34" charset="0"/>
                <a:cs typeface="Arial" panose="020B0604020202020204" pitchFamily="34" charset="0"/>
              </a:rPr>
              <a:t>het maatschappelijk verkeer</a:t>
            </a:r>
          </a:p>
        </p:txBody>
      </p:sp>
      <p:pic>
        <p:nvPicPr>
          <p:cNvPr id="6" name="Tijdelijke aanduiding voor inhoud 9">
            <a:extLst>
              <a:ext uri="{FF2B5EF4-FFF2-40B4-BE49-F238E27FC236}">
                <a16:creationId xmlns:a16="http://schemas.microsoft.com/office/drawing/2014/main" id="{40240F95-75C0-C145-9C3C-77D665B10E8B}"/>
              </a:ext>
            </a:extLst>
          </p:cNvPr>
          <p:cNvPicPr>
            <a:picLocks noChangeAspect="1"/>
          </p:cNvPicPr>
          <p:nvPr/>
        </p:nvPicPr>
        <p:blipFill>
          <a:blip r:embed="rId3"/>
          <a:srcRect/>
          <a:stretch/>
        </p:blipFill>
        <p:spPr>
          <a:xfrm>
            <a:off x="4560023" y="1649646"/>
            <a:ext cx="4421423" cy="3558706"/>
          </a:xfrm>
          <a:prstGeom prst="rect">
            <a:avLst/>
          </a:prstGeom>
        </p:spPr>
      </p:pic>
      <p:sp>
        <p:nvSpPr>
          <p:cNvPr id="7" name="Tijdelijke aanduiding voor inhoud 3">
            <a:extLst>
              <a:ext uri="{FF2B5EF4-FFF2-40B4-BE49-F238E27FC236}">
                <a16:creationId xmlns:a16="http://schemas.microsoft.com/office/drawing/2014/main" id="{DB97276F-73F2-6448-800F-B7CF4819EEB6}"/>
              </a:ext>
            </a:extLst>
          </p:cNvPr>
          <p:cNvSpPr txBox="1">
            <a:spLocks/>
          </p:cNvSpPr>
          <p:nvPr/>
        </p:nvSpPr>
        <p:spPr>
          <a:xfrm>
            <a:off x="520143" y="1632797"/>
            <a:ext cx="4148137" cy="3592405"/>
          </a:xfrm>
          <a:prstGeom prst="wedgeRectCallout">
            <a:avLst>
              <a:gd name="adj1" fmla="val 63117"/>
              <a:gd name="adj2" fmla="val 21594"/>
            </a:avLst>
          </a:prstGeom>
          <a:solidFill>
            <a:schemeClr val="tx2"/>
          </a:solidFill>
        </p:spPr>
        <p:txBody>
          <a:bodyPr lIns="180000" tIns="108000" rIns="180000" bIns="108000">
            <a:normAutofit/>
          </a:bodyPr>
          <a:lstStyle>
            <a:lvl1pPr marL="342900" marR="0" indent="-3429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1pPr>
            <a:lvl2pPr marL="7858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2pPr>
            <a:lvl3pPr marL="1206500" marR="0" indent="-2921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3pPr>
            <a:lvl4pPr marL="17002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4pPr>
            <a:lvl5pPr marL="21574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5pPr>
            <a:lvl6pPr marL="25488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6pPr>
            <a:lvl7pPr marL="30060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7pPr>
            <a:lvl8pPr marL="34632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8pPr>
            <a:lvl9pPr marL="39204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9pPr>
          </a:lstStyle>
          <a:p>
            <a:pPr marL="0" indent="0" algn="ctr" hangingPunct="1">
              <a:buNone/>
            </a:pPr>
            <a:endParaRPr lang="nl-NL" altLang="nl-NL" sz="1800" dirty="0">
              <a:solidFill>
                <a:schemeClr val="bg1"/>
              </a:solidFill>
              <a:ea typeface="ＭＳ Ｐゴシック" panose="020B0600070205080204" pitchFamily="34" charset="-128"/>
            </a:endParaRPr>
          </a:p>
          <a:p>
            <a:pPr marL="0" indent="0" algn="ctr" hangingPunct="1">
              <a:buNone/>
            </a:pPr>
            <a:r>
              <a:rPr lang="nl-NL" altLang="nl-NL" sz="1800" dirty="0">
                <a:solidFill>
                  <a:schemeClr val="bg1"/>
                </a:solidFill>
                <a:ea typeface="ＭＳ Ｐゴシック" panose="020B0600070205080204" pitchFamily="34" charset="-128"/>
              </a:rPr>
              <a:t>De accountant is (mede) “poortwachter”</a:t>
            </a:r>
          </a:p>
          <a:p>
            <a:pPr marL="0" indent="0" algn="ctr" hangingPunct="1">
              <a:buNone/>
            </a:pPr>
            <a:r>
              <a:rPr lang="nl-NL" altLang="nl-NL" sz="1800" dirty="0">
                <a:solidFill>
                  <a:schemeClr val="bg1"/>
                </a:solidFill>
                <a:ea typeface="ＭＳ Ｐゴシック" panose="020B0600070205080204" pitchFamily="34" charset="-128"/>
              </a:rPr>
              <a:t>om de integriteit van het financiële systeem te beschermen</a:t>
            </a:r>
          </a:p>
          <a:p>
            <a:pPr marL="0" indent="0" algn="ctr" hangingPunct="1">
              <a:buNone/>
            </a:pPr>
            <a:endParaRPr lang="nl-NL" altLang="nl-NL" sz="1800" dirty="0">
              <a:solidFill>
                <a:schemeClr val="bg1"/>
              </a:solidFill>
              <a:ea typeface="ＭＳ Ｐゴシック" panose="020B0600070205080204" pitchFamily="34" charset="-128"/>
            </a:endParaRPr>
          </a:p>
          <a:p>
            <a:pPr marL="0" indent="0" algn="ctr" hangingPunct="1">
              <a:buNone/>
            </a:pPr>
            <a:r>
              <a:rPr lang="nl-NL" altLang="nl-NL" sz="1800" dirty="0">
                <a:solidFill>
                  <a:schemeClr val="bg1"/>
                </a:solidFill>
                <a:ea typeface="ＭＳ Ｐゴシック" panose="020B0600070205080204" pitchFamily="34" charset="-128"/>
              </a:rPr>
              <a:t>Daarmee heeft hij het algemeen belang te dienen</a:t>
            </a:r>
          </a:p>
          <a:p>
            <a:pPr marL="0" indent="0" algn="ctr" hangingPunct="1">
              <a:buNone/>
            </a:pPr>
            <a:endParaRPr lang="nl-NL" altLang="nl-NL" sz="1800" dirty="0">
              <a:solidFill>
                <a:schemeClr val="bg1"/>
              </a:solidFill>
              <a:ea typeface="ＭＳ Ｐゴシック" panose="020B0600070205080204" pitchFamily="34" charset="-128"/>
            </a:endParaRPr>
          </a:p>
          <a:p>
            <a:pPr marL="0" indent="0" algn="ctr" hangingPunct="1">
              <a:buNone/>
            </a:pPr>
            <a:endParaRPr lang="nl-NL" altLang="nl-NL" sz="1800" dirty="0">
              <a:solidFill>
                <a:srgbClr val="FFFF00"/>
              </a:solidFill>
              <a:ea typeface="ＭＳ Ｐゴシック" panose="020B0600070205080204" pitchFamily="34" charset="-128"/>
            </a:endParaRPr>
          </a:p>
        </p:txBody>
      </p:sp>
    </p:spTree>
    <p:extLst>
      <p:ext uri="{BB962C8B-B14F-4D97-AF65-F5344CB8AC3E}">
        <p14:creationId xmlns:p14="http://schemas.microsoft.com/office/powerpoint/2010/main" val="279795048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E6917E4-9796-1D49-93D7-F4B475DA6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39869"/>
            <a:ext cx="4848987" cy="4068301"/>
          </a:xfrm>
          <a:prstGeom prst="rect">
            <a:avLst/>
          </a:prstGeom>
        </p:spPr>
      </p:pic>
      <p:sp>
        <p:nvSpPr>
          <p:cNvPr id="4" name="Subtitel 2">
            <a:extLst>
              <a:ext uri="{FF2B5EF4-FFF2-40B4-BE49-F238E27FC236}">
                <a16:creationId xmlns:a16="http://schemas.microsoft.com/office/drawing/2014/main" id="{E71FF2B2-A863-1741-A86D-C26A27990DB1}"/>
              </a:ext>
            </a:extLst>
          </p:cNvPr>
          <p:cNvSpPr txBox="1">
            <a:spLocks/>
          </p:cNvSpPr>
          <p:nvPr/>
        </p:nvSpPr>
        <p:spPr bwMode="auto">
          <a:xfrm>
            <a:off x="4572000" y="1349830"/>
            <a:ext cx="3859731" cy="467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algn="ctr"/>
            <a:endParaRPr lang="nl-NL" sz="1200" kern="0" dirty="0"/>
          </a:p>
          <a:p>
            <a:pPr marL="0" indent="0" algn="ctr">
              <a:buNone/>
            </a:pPr>
            <a:r>
              <a:rPr lang="nl-NL" sz="1800" b="1" kern="0" dirty="0"/>
              <a:t>Essentieel!</a:t>
            </a:r>
          </a:p>
          <a:p>
            <a:pPr marL="0" indent="0" algn="ctr">
              <a:buNone/>
            </a:pPr>
            <a:endParaRPr lang="nl-NL" sz="1800" kern="0" dirty="0"/>
          </a:p>
          <a:p>
            <a:pPr marL="0" indent="0" algn="ctr">
              <a:buNone/>
            </a:pPr>
            <a:r>
              <a:rPr lang="nl-NL" sz="1800" kern="0" dirty="0"/>
              <a:t>Laat zien dat u trots bent op de aan u toebedeelde rol als accountant</a:t>
            </a:r>
          </a:p>
          <a:p>
            <a:pPr marL="0" indent="0" algn="ctr">
              <a:buNone/>
            </a:pPr>
            <a:endParaRPr lang="nl-NL" sz="1800" kern="0" dirty="0"/>
          </a:p>
          <a:p>
            <a:pPr marL="0" indent="0" algn="ctr">
              <a:buNone/>
            </a:pPr>
            <a:r>
              <a:rPr lang="nl-NL" sz="1800" kern="0" dirty="0"/>
              <a:t>Draag dat uit en maak uw klant en uw medewerker daarvan deelgenoot </a:t>
            </a:r>
          </a:p>
        </p:txBody>
      </p:sp>
      <p:sp>
        <p:nvSpPr>
          <p:cNvPr id="5" name="Tekstvak 4">
            <a:extLst>
              <a:ext uri="{FF2B5EF4-FFF2-40B4-BE49-F238E27FC236}">
                <a16:creationId xmlns:a16="http://schemas.microsoft.com/office/drawing/2014/main" id="{F1F0C68C-5C2A-F54E-8271-1C5E4F28D682}"/>
              </a:ext>
            </a:extLst>
          </p:cNvPr>
          <p:cNvSpPr txBox="1"/>
          <p:nvPr/>
        </p:nvSpPr>
        <p:spPr>
          <a:xfrm>
            <a:off x="520143" y="355073"/>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Integriteit in de samenstelpraktijk</a:t>
            </a:r>
          </a:p>
          <a:p>
            <a:r>
              <a:rPr lang="nl-NL" sz="1600" dirty="0">
                <a:latin typeface="Arial" panose="020B0604020202020204" pitchFamily="34" charset="0"/>
                <a:cs typeface="Arial" panose="020B0604020202020204" pitchFamily="34" charset="0"/>
              </a:rPr>
              <a:t>Integriteit</a:t>
            </a:r>
            <a:endParaRPr lang="nl-NL"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063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0" y="0"/>
            <a:ext cx="9144000" cy="6858000"/>
          </a:xfrm>
          <a:prstGeom prst="rect">
            <a:avLst/>
          </a:prstGeom>
          <a:blipFill>
            <a:blip r:embed="rId2"/>
            <a:stretch>
              <a:fillRect/>
            </a:stretch>
          </a:blipFill>
          <a:ln w="12700">
            <a:miter lim="400000"/>
          </a:ln>
        </p:spPr>
        <p:txBody>
          <a:bodyPr lIns="45719" rIns="45719"/>
          <a:lstStyle/>
          <a:p>
            <a:endParaRPr/>
          </a:p>
        </p:txBody>
      </p:sp>
      <p:sp>
        <p:nvSpPr>
          <p:cNvPr id="130" name="Shape 130"/>
          <p:cNvSpPr>
            <a:spLocks noGrp="1"/>
          </p:cNvSpPr>
          <p:nvPr>
            <p:ph type="title" idx="4294967295"/>
          </p:nvPr>
        </p:nvSpPr>
        <p:spPr>
          <a:xfrm>
            <a:off x="0" y="425450"/>
            <a:ext cx="7499350" cy="1016000"/>
          </a:xfrm>
          <a:prstGeom prst="rect">
            <a:avLst/>
          </a:prstGeom>
        </p:spPr>
        <p:txBody>
          <a:bodyPr anchor="ctr">
            <a:normAutofit/>
          </a:bodyPr>
          <a:lstStyle>
            <a:lvl1pPr algn="ctr">
              <a:defRPr>
                <a:solidFill>
                  <a:srgbClr val="000000"/>
                </a:solidFill>
              </a:defRPr>
            </a:lvl1pPr>
          </a:lstStyle>
          <a:p>
            <a:r>
              <a:rPr lang="nl-NL" sz="6000" dirty="0">
                <a:solidFill>
                  <a:schemeClr val="bg1"/>
                </a:solidFill>
              </a:rPr>
              <a:t>Succes!</a:t>
            </a:r>
          </a:p>
        </p:txBody>
      </p:sp>
    </p:spTree>
    <p:extLst>
      <p:ext uri="{BB962C8B-B14F-4D97-AF65-F5344CB8AC3E}">
        <p14:creationId xmlns:p14="http://schemas.microsoft.com/office/powerpoint/2010/main" val="27504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DE9CF5F-767F-2A49-9649-25BD553A25D9}"/>
              </a:ext>
            </a:extLst>
          </p:cNvPr>
          <p:cNvSpPr txBox="1"/>
          <p:nvPr/>
        </p:nvSpPr>
        <p:spPr>
          <a:xfrm>
            <a:off x="520143" y="402082"/>
            <a:ext cx="7911588" cy="584775"/>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De rol van de accountant in de samenstelpraktijk</a:t>
            </a:r>
          </a:p>
          <a:p>
            <a:r>
              <a:rPr lang="nl-NL" sz="1600" dirty="0">
                <a:latin typeface="Arial" panose="020B0604020202020204" pitchFamily="34" charset="0"/>
                <a:cs typeface="Arial" panose="020B0604020202020204" pitchFamily="34" charset="0"/>
              </a:rPr>
              <a:t>Verantwoording en informatie; het maatschappelijk verkeer</a:t>
            </a:r>
          </a:p>
        </p:txBody>
      </p:sp>
      <p:pic>
        <p:nvPicPr>
          <p:cNvPr id="6" name="Tijdelijke aanduiding voor inhoud 9">
            <a:extLst>
              <a:ext uri="{FF2B5EF4-FFF2-40B4-BE49-F238E27FC236}">
                <a16:creationId xmlns:a16="http://schemas.microsoft.com/office/drawing/2014/main" id="{40240F95-75C0-C145-9C3C-77D665B10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023" y="1632797"/>
            <a:ext cx="4421423" cy="3592405"/>
          </a:xfrm>
          <a:prstGeom prst="rect">
            <a:avLst/>
          </a:prstGeom>
        </p:spPr>
      </p:pic>
      <p:sp>
        <p:nvSpPr>
          <p:cNvPr id="7" name="Tijdelijke aanduiding voor inhoud 3">
            <a:extLst>
              <a:ext uri="{FF2B5EF4-FFF2-40B4-BE49-F238E27FC236}">
                <a16:creationId xmlns:a16="http://schemas.microsoft.com/office/drawing/2014/main" id="{DB97276F-73F2-6448-800F-B7CF4819EEB6}"/>
              </a:ext>
            </a:extLst>
          </p:cNvPr>
          <p:cNvSpPr txBox="1">
            <a:spLocks/>
          </p:cNvSpPr>
          <p:nvPr/>
        </p:nvSpPr>
        <p:spPr>
          <a:xfrm>
            <a:off x="520143" y="1632797"/>
            <a:ext cx="4148137" cy="3592405"/>
          </a:xfrm>
          <a:prstGeom prst="wedgeRectCallout">
            <a:avLst>
              <a:gd name="adj1" fmla="val 63117"/>
              <a:gd name="adj2" fmla="val 21594"/>
            </a:avLst>
          </a:prstGeom>
          <a:solidFill>
            <a:schemeClr val="tx2"/>
          </a:solidFill>
        </p:spPr>
        <p:txBody>
          <a:bodyPr lIns="180000" tIns="108000" rIns="180000" bIns="108000">
            <a:normAutofit/>
          </a:bodyPr>
          <a:lstStyle>
            <a:lvl1pPr marL="342900" marR="0" indent="-3429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1pPr>
            <a:lvl2pPr marL="7858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2pPr>
            <a:lvl3pPr marL="1206500" marR="0" indent="-2921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3pPr>
            <a:lvl4pPr marL="17002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4pPr>
            <a:lvl5pPr marL="21574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5pPr>
            <a:lvl6pPr marL="25488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6pPr>
            <a:lvl7pPr marL="30060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7pPr>
            <a:lvl8pPr marL="34632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8pPr>
            <a:lvl9pPr marL="39204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9pPr>
          </a:lstStyle>
          <a:p>
            <a:pPr marL="0" indent="0" algn="ctr" hangingPunct="1">
              <a:buNone/>
            </a:pPr>
            <a:endParaRPr lang="nl-NL" altLang="nl-NL" sz="1800" dirty="0">
              <a:solidFill>
                <a:schemeClr val="bg1"/>
              </a:solidFill>
              <a:ea typeface="ＭＳ Ｐゴシック" panose="020B0600070205080204" pitchFamily="34" charset="-128"/>
            </a:endParaRPr>
          </a:p>
          <a:p>
            <a:pPr marL="0" indent="0" algn="ctr" hangingPunct="1">
              <a:buNone/>
            </a:pPr>
            <a:r>
              <a:rPr lang="nl-NL" altLang="nl-NL" sz="1800" dirty="0">
                <a:solidFill>
                  <a:schemeClr val="bg1"/>
                </a:solidFill>
                <a:ea typeface="ＭＳ Ｐゴシック" panose="020B0600070205080204" pitchFamily="34" charset="-128"/>
              </a:rPr>
              <a:t>“Ik ben mij ervan bewust dat ik als accountant dien te handelen in het algemeen belang…</a:t>
            </a:r>
          </a:p>
          <a:p>
            <a:pPr marL="0" indent="0" algn="ctr" hangingPunct="1">
              <a:buNone/>
            </a:pPr>
            <a:endParaRPr lang="nl-NL" altLang="nl-NL" sz="1800" dirty="0">
              <a:solidFill>
                <a:schemeClr val="bg1"/>
              </a:solidFill>
              <a:ea typeface="ＭＳ Ｐゴシック" panose="020B0600070205080204" pitchFamily="34" charset="-128"/>
            </a:endParaRPr>
          </a:p>
          <a:p>
            <a:pPr marL="0" indent="0" algn="ctr" hangingPunct="1">
              <a:buNone/>
            </a:pPr>
            <a:r>
              <a:rPr lang="nl-NL" altLang="nl-NL" sz="1800" dirty="0">
                <a:solidFill>
                  <a:schemeClr val="bg1"/>
                </a:solidFill>
                <a:ea typeface="ＭＳ Ｐゴシック" panose="020B0600070205080204" pitchFamily="34" charset="-128"/>
              </a:rPr>
              <a:t>…</a:t>
            </a:r>
          </a:p>
          <a:p>
            <a:pPr marL="0" indent="0" algn="ctr" hangingPunct="1">
              <a:buNone/>
            </a:pPr>
            <a:endParaRPr lang="nl-NL" altLang="nl-NL" sz="1800" dirty="0">
              <a:solidFill>
                <a:srgbClr val="FF0000"/>
              </a:solidFill>
              <a:ea typeface="ＭＳ Ｐゴシック" panose="020B0600070205080204" pitchFamily="34" charset="-128"/>
            </a:endParaRPr>
          </a:p>
          <a:p>
            <a:pPr marL="0" indent="0" algn="ctr" hangingPunct="1">
              <a:buNone/>
            </a:pPr>
            <a:r>
              <a:rPr lang="nl-NL" altLang="nl-NL" sz="1800" dirty="0">
                <a:solidFill>
                  <a:srgbClr val="FFFF00"/>
                </a:solidFill>
                <a:ea typeface="ＭＳ Ｐゴシック" panose="020B0600070205080204" pitchFamily="34" charset="-128"/>
              </a:rPr>
              <a:t>Zo waarlijk helpe mij God almachtig / dat beloof / dat verklaar ik.”</a:t>
            </a:r>
          </a:p>
        </p:txBody>
      </p:sp>
    </p:spTree>
    <p:extLst>
      <p:ext uri="{BB962C8B-B14F-4D97-AF65-F5344CB8AC3E}">
        <p14:creationId xmlns:p14="http://schemas.microsoft.com/office/powerpoint/2010/main" val="6121819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21AD706-63AF-D249-9B3E-C49741169975}"/>
              </a:ext>
            </a:extLst>
          </p:cNvPr>
          <p:cNvPicPr>
            <a:picLocks noChangeAspect="1"/>
          </p:cNvPicPr>
          <p:nvPr/>
        </p:nvPicPr>
        <p:blipFill>
          <a:blip r:embed="rId2"/>
          <a:stretch>
            <a:fillRect/>
          </a:stretch>
        </p:blipFill>
        <p:spPr>
          <a:xfrm>
            <a:off x="2318994" y="132689"/>
            <a:ext cx="6725311" cy="6725311"/>
          </a:xfrm>
          <a:prstGeom prst="rect">
            <a:avLst/>
          </a:prstGeom>
        </p:spPr>
      </p:pic>
      <p:sp>
        <p:nvSpPr>
          <p:cNvPr id="5" name="Subtitel 2">
            <a:extLst>
              <a:ext uri="{FF2B5EF4-FFF2-40B4-BE49-F238E27FC236}">
                <a16:creationId xmlns:a16="http://schemas.microsoft.com/office/drawing/2014/main" id="{0FB5A171-60E0-054B-95A6-3A19D2C586CD}"/>
              </a:ext>
            </a:extLst>
          </p:cNvPr>
          <p:cNvSpPr txBox="1">
            <a:spLocks/>
          </p:cNvSpPr>
          <p:nvPr/>
        </p:nvSpPr>
        <p:spPr bwMode="auto">
          <a:xfrm>
            <a:off x="520142" y="1391545"/>
            <a:ext cx="7911587" cy="274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51B81"/>
              </a:buClr>
              <a:buFont typeface="Wingdings" pitchFamily="2" charset="2"/>
              <a:buChar char="§"/>
              <a:defRPr sz="23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buNone/>
            </a:pPr>
            <a:r>
              <a:rPr lang="nl-NL" sz="1800" b="1" kern="0" dirty="0"/>
              <a:t>De onbezoldigde BOA?</a:t>
            </a:r>
            <a:endParaRPr lang="nl-NL" sz="1800" kern="0" dirty="0"/>
          </a:p>
        </p:txBody>
      </p:sp>
      <p:sp>
        <p:nvSpPr>
          <p:cNvPr id="7" name="Tekstvak 6">
            <a:extLst>
              <a:ext uri="{FF2B5EF4-FFF2-40B4-BE49-F238E27FC236}">
                <a16:creationId xmlns:a16="http://schemas.microsoft.com/office/drawing/2014/main" id="{85BEBAC7-3162-FB45-9877-E45F3D181299}"/>
              </a:ext>
            </a:extLst>
          </p:cNvPr>
          <p:cNvSpPr txBox="1"/>
          <p:nvPr/>
        </p:nvSpPr>
        <p:spPr>
          <a:xfrm>
            <a:off x="520143" y="423511"/>
            <a:ext cx="7911588"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U als poortwachter!</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58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3036BF7-197E-EC41-A06E-6A2B7A2A968B}"/>
              </a:ext>
            </a:extLst>
          </p:cNvPr>
          <p:cNvPicPr>
            <a:picLocks noChangeAspect="1"/>
          </p:cNvPicPr>
          <p:nvPr/>
        </p:nvPicPr>
        <p:blipFill>
          <a:blip r:embed="rId3"/>
          <a:stretch>
            <a:fillRect/>
          </a:stretch>
        </p:blipFill>
        <p:spPr>
          <a:xfrm>
            <a:off x="7315199" y="5486399"/>
            <a:ext cx="1828801" cy="1371601"/>
          </a:xfrm>
          <a:prstGeom prst="rect">
            <a:avLst/>
          </a:prstGeom>
        </p:spPr>
      </p:pic>
      <p:sp>
        <p:nvSpPr>
          <p:cNvPr id="3" name="Subtitel 2"/>
          <p:cNvSpPr>
            <a:spLocks noGrp="1"/>
          </p:cNvSpPr>
          <p:nvPr>
            <p:ph type="subTitle" idx="4294967295"/>
          </p:nvPr>
        </p:nvSpPr>
        <p:spPr>
          <a:xfrm>
            <a:off x="619126" y="1479550"/>
            <a:ext cx="7812606" cy="4400550"/>
          </a:xfrm>
        </p:spPr>
        <p:txBody>
          <a:bodyPr>
            <a:normAutofit/>
          </a:bodyPr>
          <a:lstStyle/>
          <a:p>
            <a:pPr marL="0" indent="0" algn="ctr">
              <a:buNone/>
            </a:pPr>
            <a:endParaRPr lang="nl-NL" altLang="nl-NL" sz="1800" dirty="0">
              <a:ea typeface="ＭＳ Ｐゴシック" panose="020B0600070205080204" pitchFamily="34" charset="-128"/>
            </a:endParaRPr>
          </a:p>
          <a:p>
            <a:pPr marL="0" indent="0" algn="ctr">
              <a:buNone/>
            </a:pPr>
            <a:endParaRPr lang="nl-NL" altLang="nl-NL" sz="1800" dirty="0">
              <a:ea typeface="ＭＳ Ｐゴシック" panose="020B0600070205080204" pitchFamily="34" charset="-128"/>
            </a:endParaRPr>
          </a:p>
          <a:p>
            <a:pPr marL="0" indent="0" algn="ctr">
              <a:buNone/>
            </a:pPr>
            <a:r>
              <a:rPr lang="nl-NL" altLang="nl-NL" sz="3600" dirty="0">
                <a:ea typeface="ＭＳ Ｐゴシック" panose="020B0600070205080204" pitchFamily="34" charset="-128"/>
              </a:rPr>
              <a:t>NVCOS Standaard 4410</a:t>
            </a:r>
          </a:p>
        </p:txBody>
      </p:sp>
      <p:sp>
        <p:nvSpPr>
          <p:cNvPr id="5" name="Tekstvak 4">
            <a:extLst>
              <a:ext uri="{FF2B5EF4-FFF2-40B4-BE49-F238E27FC236}">
                <a16:creationId xmlns:a16="http://schemas.microsoft.com/office/drawing/2014/main" id="{573AC078-965E-6C43-860F-357B3681C8BC}"/>
              </a:ext>
            </a:extLst>
          </p:cNvPr>
          <p:cNvSpPr txBox="1"/>
          <p:nvPr/>
        </p:nvSpPr>
        <p:spPr>
          <a:xfrm>
            <a:off x="520143" y="423511"/>
            <a:ext cx="7911588"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U als poortwachter!</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4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4ADAAD8-3079-AE4D-B628-90BC5FFCC222}"/>
              </a:ext>
            </a:extLst>
          </p:cNvPr>
          <p:cNvSpPr txBox="1"/>
          <p:nvPr/>
        </p:nvSpPr>
        <p:spPr>
          <a:xfrm>
            <a:off x="520143" y="423511"/>
            <a:ext cx="7911588" cy="584775"/>
          </a:xfrm>
          <a:prstGeom prst="rect">
            <a:avLst/>
          </a:prstGeom>
          <a:noFill/>
        </p:spPr>
        <p:txBody>
          <a:bodyPr wrap="square" rtlCol="0">
            <a:spAutoFit/>
          </a:bodyPr>
          <a:lstStyle/>
          <a:p>
            <a:r>
              <a:rPr lang="nl-NL" sz="1600" b="1" dirty="0"/>
              <a:t>De samenstelopdracht NV COS 4410</a:t>
            </a:r>
          </a:p>
          <a:p>
            <a:r>
              <a:rPr lang="nl-NL" sz="1600" dirty="0">
                <a:solidFill>
                  <a:srgbClr val="FF0000"/>
                </a:solidFill>
              </a:rPr>
              <a:t>Vereisten samenstellen; relatie met VGBA </a:t>
            </a:r>
            <a:r>
              <a:rPr lang="nl-NL" sz="1600" u="sng" dirty="0">
                <a:solidFill>
                  <a:srgbClr val="FF0000"/>
                </a:solidFill>
              </a:rPr>
              <a:t>paragraaf 32 en paragraaf 34</a:t>
            </a:r>
          </a:p>
        </p:txBody>
      </p:sp>
      <p:sp>
        <p:nvSpPr>
          <p:cNvPr id="6" name="Tijdelijke aanduiding voor inhoud 8">
            <a:extLst>
              <a:ext uri="{FF2B5EF4-FFF2-40B4-BE49-F238E27FC236}">
                <a16:creationId xmlns:a16="http://schemas.microsoft.com/office/drawing/2014/main" id="{8CCBBC54-D85D-4B4F-BDF6-AB42E28F06A4}"/>
              </a:ext>
            </a:extLst>
          </p:cNvPr>
          <p:cNvSpPr txBox="1">
            <a:spLocks/>
          </p:cNvSpPr>
          <p:nvPr/>
        </p:nvSpPr>
        <p:spPr>
          <a:xfrm>
            <a:off x="520144" y="1296205"/>
            <a:ext cx="7911588" cy="5029942"/>
          </a:xfrm>
          <a:prstGeom prst="rect">
            <a:avLst/>
          </a:prstGeom>
        </p:spPr>
        <p:txBody>
          <a:bodyPr>
            <a:normAutofit/>
          </a:bodyPr>
          <a:lstStyle>
            <a:lvl1pPr marL="342900" marR="0" indent="-3429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1pPr>
            <a:lvl2pPr marL="7858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2pPr>
            <a:lvl3pPr marL="1206500" marR="0" indent="-29210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3pPr>
            <a:lvl4pPr marL="17002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4pPr>
            <a:lvl5pPr marL="2157412" marR="0" indent="-328612"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5pPr>
            <a:lvl6pPr marL="25488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6pPr>
            <a:lvl7pPr marL="3006089" marR="0" indent="-262889"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7pPr>
            <a:lvl8pPr marL="34632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8pPr>
            <a:lvl9pPr marL="3920490" marR="0" indent="-262890" algn="l" defTabSz="914400" rtl="0" latinLnBrk="0">
              <a:lnSpc>
                <a:spcPct val="100000"/>
              </a:lnSpc>
              <a:spcBef>
                <a:spcPts val="500"/>
              </a:spcBef>
              <a:spcAft>
                <a:spcPts val="0"/>
              </a:spcAft>
              <a:buClr>
                <a:srgbClr val="951B81"/>
              </a:buClr>
              <a:buSzPct val="100000"/>
              <a:buFontTx/>
              <a:buChar char="▪"/>
              <a:tabLst/>
              <a:defRPr sz="2300" b="0" i="0" u="none" strike="noStrike" cap="none" spc="0" baseline="0">
                <a:ln>
                  <a:noFill/>
                </a:ln>
                <a:solidFill>
                  <a:srgbClr val="000000"/>
                </a:solidFill>
                <a:uFillTx/>
                <a:latin typeface="Arial"/>
                <a:ea typeface="Arial"/>
                <a:cs typeface="Arial"/>
                <a:sym typeface="Arial"/>
              </a:defRPr>
            </a:lvl9pPr>
          </a:lstStyle>
          <a:p>
            <a:pPr marL="0" indent="0">
              <a:buNone/>
            </a:pPr>
            <a:endParaRPr lang="nl-NL" sz="1800" dirty="0"/>
          </a:p>
        </p:txBody>
      </p:sp>
      <p:sp>
        <p:nvSpPr>
          <p:cNvPr id="2" name="Tekstvak 1">
            <a:extLst>
              <a:ext uri="{FF2B5EF4-FFF2-40B4-BE49-F238E27FC236}">
                <a16:creationId xmlns:a16="http://schemas.microsoft.com/office/drawing/2014/main" id="{C12D8E93-E05D-B14A-949F-27CFE5D113B1}"/>
              </a:ext>
            </a:extLst>
          </p:cNvPr>
          <p:cNvSpPr txBox="1"/>
          <p:nvPr/>
        </p:nvSpPr>
        <p:spPr>
          <a:xfrm>
            <a:off x="520143" y="1509311"/>
            <a:ext cx="7911588" cy="3416320"/>
          </a:xfrm>
          <a:prstGeom prst="rect">
            <a:avLst/>
          </a:prstGeom>
          <a:noFill/>
        </p:spPr>
        <p:txBody>
          <a:bodyPr wrap="square" rtlCol="0">
            <a:spAutoFit/>
          </a:bodyPr>
          <a:lstStyle/>
          <a:p>
            <a:r>
              <a:rPr lang="nl-NL" dirty="0"/>
              <a:t>Met de invoering van de </a:t>
            </a:r>
            <a:r>
              <a:rPr lang="nl-NL" dirty="0" err="1"/>
              <a:t>herziene</a:t>
            </a:r>
            <a:r>
              <a:rPr lang="nl-NL" dirty="0"/>
              <a:t> standaard NVCOS 4410 is de verwijzing naar de controlestandaarden NVCOS 240 en 250 vervallen en de standaard zelfstandig te gebruiken.</a:t>
            </a:r>
          </a:p>
          <a:p>
            <a:endParaRPr lang="nl-NL" dirty="0"/>
          </a:p>
          <a:p>
            <a:r>
              <a:rPr lang="nl-NL" dirty="0"/>
              <a:t>In plaats daarvan zijn paragraven 32 tot en met 36 opgenomen die zien op de </a:t>
            </a:r>
            <a:r>
              <a:rPr lang="nl-NL" b="1" dirty="0">
                <a:solidFill>
                  <a:srgbClr val="FF0000"/>
                </a:solidFill>
              </a:rPr>
              <a:t>professioneel kritische instelling </a:t>
            </a:r>
            <a:r>
              <a:rPr lang="nl-NL" dirty="0"/>
              <a:t>bij de accountant als hij voor afronding van de opdracht de samengestelde informatie doorneemt zoals bedoeld in paragraaf 31:</a:t>
            </a:r>
          </a:p>
          <a:p>
            <a:endParaRPr lang="nl-NL" dirty="0"/>
          </a:p>
          <a:p>
            <a:pPr marL="285750" indent="-285750">
              <a:buFontTx/>
              <a:buChar char="-"/>
            </a:pPr>
            <a:r>
              <a:rPr lang="nl-NL" dirty="0"/>
              <a:t>Paragraaf 32: de informatie is niet goed en</a:t>
            </a:r>
          </a:p>
          <a:p>
            <a:pPr marL="285750" indent="-285750">
              <a:buFontTx/>
              <a:buChar char="-"/>
            </a:pPr>
            <a:r>
              <a:rPr lang="nl-NL" dirty="0"/>
              <a:t>Paragraaf 34: de verslaggeving bevat (materiele) afwijkingen  </a:t>
            </a:r>
          </a:p>
          <a:p>
            <a:endParaRPr lang="nl-NL" dirty="0"/>
          </a:p>
        </p:txBody>
      </p:sp>
    </p:spTree>
    <p:extLst>
      <p:ext uri="{BB962C8B-B14F-4D97-AF65-F5344CB8AC3E}">
        <p14:creationId xmlns:p14="http://schemas.microsoft.com/office/powerpoint/2010/main" val="306370092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6968</TotalTime>
  <Words>5084</Words>
  <Application>Microsoft Office PowerPoint</Application>
  <PresentationFormat>Diavoorstelling (4:3)</PresentationFormat>
  <Paragraphs>461</Paragraphs>
  <Slides>51</Slides>
  <Notes>15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51</vt:i4>
      </vt:variant>
    </vt:vector>
  </HeadingPairs>
  <TitlesOfParts>
    <vt:vector size="60" baseType="lpstr">
      <vt:lpstr>Arial</vt:lpstr>
      <vt:lpstr>Calibri</vt:lpstr>
      <vt:lpstr>CIDFont+F1</vt:lpstr>
      <vt:lpstr>CIDFont+F4</vt:lpstr>
      <vt:lpstr>CIDFont+F9</vt:lpstr>
      <vt:lpstr>Gill Sans MT</vt:lpstr>
      <vt:lpstr>Webdings</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Succes!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Nando Burghardt</dc:creator>
  <cp:lastModifiedBy>Sharon Hotinga</cp:lastModifiedBy>
  <cp:revision>401</cp:revision>
  <cp:lastPrinted>2018-05-29T13:14:05Z</cp:lastPrinted>
  <dcterms:created xsi:type="dcterms:W3CDTF">2018-01-09T09:39:46Z</dcterms:created>
  <dcterms:modified xsi:type="dcterms:W3CDTF">2019-12-14T14:52:36Z</dcterms:modified>
</cp:coreProperties>
</file>