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778" r:id="rId2"/>
    <p:sldId id="809" r:id="rId3"/>
    <p:sldId id="767" r:id="rId4"/>
    <p:sldId id="784" r:id="rId5"/>
    <p:sldId id="951" r:id="rId6"/>
    <p:sldId id="810" r:id="rId7"/>
    <p:sldId id="759" r:id="rId8"/>
    <p:sldId id="896" r:id="rId9"/>
    <p:sldId id="806" r:id="rId10"/>
    <p:sldId id="919" r:id="rId11"/>
    <p:sldId id="785" r:id="rId12"/>
    <p:sldId id="786" r:id="rId13"/>
    <p:sldId id="929" r:id="rId14"/>
    <p:sldId id="933" r:id="rId15"/>
    <p:sldId id="936" r:id="rId16"/>
    <p:sldId id="937" r:id="rId17"/>
    <p:sldId id="332" r:id="rId18"/>
    <p:sldId id="832" r:id="rId19"/>
    <p:sldId id="660" r:id="rId20"/>
    <p:sldId id="943" r:id="rId21"/>
    <p:sldId id="835" r:id="rId22"/>
    <p:sldId id="950" r:id="rId23"/>
    <p:sldId id="915" r:id="rId24"/>
    <p:sldId id="930" r:id="rId25"/>
    <p:sldId id="948" r:id="rId26"/>
    <p:sldId id="945" r:id="rId27"/>
    <p:sldId id="824" r:id="rId28"/>
    <p:sldId id="901" r:id="rId29"/>
  </p:sldIdLst>
  <p:sldSz cx="12192000" cy="6858000"/>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8C8C"/>
    <a:srgbClr val="6FCA8F"/>
    <a:srgbClr val="BEE6FF"/>
    <a:srgbClr val="FFE631"/>
    <a:srgbClr val="A8E3B5"/>
    <a:srgbClr val="A7E3E1"/>
    <a:srgbClr val="FFF370"/>
    <a:srgbClr val="91268E"/>
    <a:srgbClr val="6ECAC5"/>
    <a:srgbClr val="CB7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59369" autoAdjust="0"/>
  </p:normalViewPr>
  <p:slideViewPr>
    <p:cSldViewPr snapToGrid="0" showGuides="1">
      <p:cViewPr varScale="1">
        <p:scale>
          <a:sx n="50" d="100"/>
          <a:sy n="50" d="100"/>
        </p:scale>
        <p:origin x="2107" y="53"/>
      </p:cViewPr>
      <p:guideLst>
        <p:guide orient="horz" pos="209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0536"/>
          </a:xfrm>
          <a:prstGeom prst="rect">
            <a:avLst/>
          </a:prstGeom>
        </p:spPr>
        <p:txBody>
          <a:bodyPr vert="horz" lIns="91998" tIns="45999" rIns="91998" bIns="45999" rtlCol="0"/>
          <a:lstStyle>
            <a:lvl1pPr algn="l">
              <a:defRPr sz="1200"/>
            </a:lvl1pPr>
          </a:lstStyle>
          <a:p>
            <a:endParaRPr lang="nl-NL"/>
          </a:p>
        </p:txBody>
      </p:sp>
      <p:sp>
        <p:nvSpPr>
          <p:cNvPr id="3" name="Tijdelijke aanduiding voor datum 2"/>
          <p:cNvSpPr>
            <a:spLocks noGrp="1"/>
          </p:cNvSpPr>
          <p:nvPr>
            <p:ph type="dt" sz="quarter" idx="1"/>
          </p:nvPr>
        </p:nvSpPr>
        <p:spPr>
          <a:xfrm>
            <a:off x="3901698" y="0"/>
            <a:ext cx="2984871" cy="500536"/>
          </a:xfrm>
          <a:prstGeom prst="rect">
            <a:avLst/>
          </a:prstGeom>
        </p:spPr>
        <p:txBody>
          <a:bodyPr vert="horz" lIns="91998" tIns="45999" rIns="91998" bIns="45999" rtlCol="0"/>
          <a:lstStyle>
            <a:lvl1pPr algn="r">
              <a:defRPr sz="1200"/>
            </a:lvl1pPr>
          </a:lstStyle>
          <a:p>
            <a:fld id="{80275771-EBD8-4C83-AD01-4D81407EB0D6}" type="datetimeFigureOut">
              <a:rPr lang="nl-NL" smtClean="0"/>
              <a:t>14-12-2019</a:t>
            </a:fld>
            <a:endParaRPr lang="nl-NL"/>
          </a:p>
        </p:txBody>
      </p:sp>
      <p:sp>
        <p:nvSpPr>
          <p:cNvPr id="4" name="Tijdelijke aanduiding voor voettekst 3"/>
          <p:cNvSpPr>
            <a:spLocks noGrp="1"/>
          </p:cNvSpPr>
          <p:nvPr>
            <p:ph type="ftr" sz="quarter" idx="2"/>
          </p:nvPr>
        </p:nvSpPr>
        <p:spPr>
          <a:xfrm>
            <a:off x="0" y="9516579"/>
            <a:ext cx="2984871" cy="500535"/>
          </a:xfrm>
          <a:prstGeom prst="rect">
            <a:avLst/>
          </a:prstGeom>
        </p:spPr>
        <p:txBody>
          <a:bodyPr vert="horz" lIns="91998" tIns="45999" rIns="91998" bIns="45999"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901698" y="9516579"/>
            <a:ext cx="2984871" cy="500535"/>
          </a:xfrm>
          <a:prstGeom prst="rect">
            <a:avLst/>
          </a:prstGeom>
        </p:spPr>
        <p:txBody>
          <a:bodyPr vert="horz" lIns="91998" tIns="45999" rIns="91998" bIns="45999" rtlCol="0" anchor="b"/>
          <a:lstStyle>
            <a:lvl1pPr algn="r">
              <a:defRPr sz="1200"/>
            </a:lvl1pPr>
          </a:lstStyle>
          <a:p>
            <a:fld id="{D57BEFEA-D86B-4C45-A863-9471CF30D4BE}" type="slidenum">
              <a:rPr lang="nl-NL" smtClean="0"/>
              <a:t>‹nr.›</a:t>
            </a:fld>
            <a:endParaRPr lang="nl-NL"/>
          </a:p>
        </p:txBody>
      </p:sp>
    </p:spTree>
    <p:extLst>
      <p:ext uri="{BB962C8B-B14F-4D97-AF65-F5344CB8AC3E}">
        <p14:creationId xmlns:p14="http://schemas.microsoft.com/office/powerpoint/2010/main" val="4207840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84871" cy="502675"/>
          </a:xfrm>
          <a:prstGeom prst="rect">
            <a:avLst/>
          </a:prstGeom>
        </p:spPr>
        <p:txBody>
          <a:bodyPr vert="horz" lIns="96594" tIns="48297" rIns="96594" bIns="48297" rtlCol="0"/>
          <a:lstStyle>
            <a:lvl1pPr algn="l">
              <a:defRPr sz="1300"/>
            </a:lvl1pPr>
          </a:lstStyle>
          <a:p>
            <a:endParaRPr lang="nl-NL"/>
          </a:p>
        </p:txBody>
      </p:sp>
      <p:sp>
        <p:nvSpPr>
          <p:cNvPr id="3" name="Tijdelijke aanduiding voor datum 2"/>
          <p:cNvSpPr>
            <a:spLocks noGrp="1"/>
          </p:cNvSpPr>
          <p:nvPr>
            <p:ph type="dt" idx="1"/>
          </p:nvPr>
        </p:nvSpPr>
        <p:spPr>
          <a:xfrm>
            <a:off x="3901699" y="1"/>
            <a:ext cx="2984871" cy="502675"/>
          </a:xfrm>
          <a:prstGeom prst="rect">
            <a:avLst/>
          </a:prstGeom>
        </p:spPr>
        <p:txBody>
          <a:bodyPr vert="horz" lIns="96594" tIns="48297" rIns="96594" bIns="48297" rtlCol="0"/>
          <a:lstStyle>
            <a:lvl1pPr algn="r">
              <a:defRPr sz="1300"/>
            </a:lvl1pPr>
          </a:lstStyle>
          <a:p>
            <a:fld id="{8A539E53-333B-4C75-A252-B07A682A6C37}" type="datetimeFigureOut">
              <a:rPr lang="nl-NL" smtClean="0"/>
              <a:t>14-12-2019</a:t>
            </a:fld>
            <a:endParaRPr lang="nl-NL"/>
          </a:p>
        </p:txBody>
      </p:sp>
      <p:sp>
        <p:nvSpPr>
          <p:cNvPr id="4" name="Tijdelijke aanduiding voor dia-afbeelding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594" tIns="48297" rIns="96594" bIns="48297" rtlCol="0" anchor="ctr"/>
          <a:lstStyle/>
          <a:p>
            <a:endParaRPr lang="nl-NL"/>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594" tIns="48297" rIns="96594" bIns="48297"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594" tIns="48297" rIns="96594" bIns="48297"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9" y="9516039"/>
            <a:ext cx="2984871" cy="502674"/>
          </a:xfrm>
          <a:prstGeom prst="rect">
            <a:avLst/>
          </a:prstGeom>
        </p:spPr>
        <p:txBody>
          <a:bodyPr vert="horz" lIns="96594" tIns="48297" rIns="96594" bIns="48297" rtlCol="0" anchor="b"/>
          <a:lstStyle>
            <a:lvl1pPr algn="r">
              <a:defRPr sz="1300"/>
            </a:lvl1pPr>
          </a:lstStyle>
          <a:p>
            <a:fld id="{B8983D99-9A90-4355-805F-7163DE0FADCE}" type="slidenum">
              <a:rPr lang="nl-NL" smtClean="0"/>
              <a:t>‹nr.›</a:t>
            </a:fld>
            <a:endParaRPr lang="nl-NL"/>
          </a:p>
        </p:txBody>
      </p:sp>
    </p:spTree>
    <p:extLst>
      <p:ext uri="{BB962C8B-B14F-4D97-AF65-F5344CB8AC3E}">
        <p14:creationId xmlns:p14="http://schemas.microsoft.com/office/powerpoint/2010/main" val="1054913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Mezelf goed introduceren, expert in…</a:t>
            </a:r>
          </a:p>
          <a:p>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2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zien een kentering,</a:t>
            </a:r>
            <a:r>
              <a:rPr lang="nl-NL" baseline="0" dirty="0"/>
              <a:t> een</a:t>
            </a:r>
            <a:r>
              <a:rPr lang="nl-NL" dirty="0"/>
              <a:t> beweging in tijd.</a:t>
            </a:r>
            <a:r>
              <a:rPr lang="nl-NL" baseline="0" dirty="0"/>
              <a:t> We gaan a</a:t>
            </a:r>
            <a:r>
              <a:rPr lang="nl-NL" dirty="0"/>
              <a:t>f van het</a:t>
            </a:r>
            <a:r>
              <a:rPr lang="nl-NL" baseline="0" dirty="0"/>
              <a:t> </a:t>
            </a:r>
            <a:r>
              <a:rPr lang="nl-NL" dirty="0" err="1"/>
              <a:t>angelsaksich</a:t>
            </a:r>
            <a:r>
              <a:rPr lang="nl-NL" dirty="0"/>
              <a:t> model. Normen en werkwaarden</a:t>
            </a:r>
            <a:r>
              <a:rPr lang="nl-NL" baseline="0" dirty="0"/>
              <a:t> </a:t>
            </a:r>
            <a:r>
              <a:rPr lang="nl-NL" dirty="0"/>
              <a:t>veranderen.</a:t>
            </a:r>
            <a:r>
              <a:rPr lang="nl-NL" baseline="0" dirty="0"/>
              <a:t> </a:t>
            </a:r>
            <a:r>
              <a:rPr lang="nl-NL" dirty="0"/>
              <a:t>Waarden:</a:t>
            </a:r>
            <a:r>
              <a:rPr lang="nl-NL" baseline="0" dirty="0"/>
              <a:t> </a:t>
            </a:r>
            <a:r>
              <a:rPr lang="nl-NL" dirty="0"/>
              <a:t>macht,</a:t>
            </a:r>
            <a:r>
              <a:rPr lang="nl-NL" baseline="0" dirty="0"/>
              <a:t> </a:t>
            </a:r>
            <a:r>
              <a:rPr lang="nl-NL" dirty="0"/>
              <a:t>controle, s</a:t>
            </a:r>
            <a:r>
              <a:rPr lang="nl-NL" sz="1200" dirty="0">
                <a:latin typeface="+mn-lt"/>
              </a:rPr>
              <a:t>tatus, formaliteiten</a:t>
            </a:r>
            <a:r>
              <a:rPr lang="nl-NL" sz="1200" baseline="0" dirty="0">
                <a:latin typeface="+mn-lt"/>
              </a:rPr>
              <a:t> </a:t>
            </a:r>
            <a:r>
              <a:rPr lang="nl-NL" sz="1200" dirty="0">
                <a:latin typeface="+mn-lt"/>
              </a:rPr>
              <a:t>en baanzekerheid zijn verouderde waarden. </a:t>
            </a:r>
            <a:r>
              <a:rPr lang="nl-NL" baseline="0" dirty="0"/>
              <a:t>Van oudsher zag de top van de werkvloer er zo uit. De hoge heren in de ivoren toren die alles top-down bepaalden. In de corporate wereld zijn verouderde waarden vaak nog zichtbaar. In traditionele en vergrijzende organisaties houdt d</a:t>
            </a:r>
            <a:r>
              <a:rPr lang="nl-NL" dirty="0"/>
              <a:t>e oudere generatie vaak vast aan oud denken.</a:t>
            </a:r>
            <a:r>
              <a:rPr lang="nl-NL" baseline="0" dirty="0"/>
              <a:t> </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Structuur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Top-down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Hiërarchie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Formeel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Gesloten</a:t>
            </a:r>
            <a:endParaRPr kumimoji="0" lang="nl-NL" sz="1200" b="0" i="0" u="none" strike="noStrike" kern="1200" cap="none" spc="0" normalizeH="0" baseline="0" noProof="0" dirty="0">
              <a:ln>
                <a:noFill/>
              </a:ln>
              <a:solidFill>
                <a:prstClr val="white"/>
              </a:solidFill>
              <a:effectLst/>
              <a:uLnTx/>
              <a:uFillTx/>
              <a:latin typeface="+mn-lt"/>
              <a:ea typeface="+mn-ea"/>
              <a:cs typeface="+mn-cs"/>
            </a:endParaRPr>
          </a:p>
          <a:p>
            <a:endParaRPr lang="nl-NL" baseline="0" dirty="0"/>
          </a:p>
          <a:p>
            <a:endParaRPr lang="nl-NL" sz="1200" baseline="0" dirty="0">
              <a:latin typeface="+mn-lt"/>
            </a:endParaRPr>
          </a:p>
          <a:p>
            <a:endParaRPr lang="nl-NL" sz="1200" baseline="0" dirty="0">
              <a:latin typeface="+mn-lt"/>
            </a:endParaRPr>
          </a:p>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530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9978" rtl="0" eaLnBrk="1" fontAlgn="auto" latinLnBrk="0" hangingPunct="1">
              <a:lnSpc>
                <a:spcPct val="100000"/>
              </a:lnSpc>
              <a:spcBef>
                <a:spcPts val="0"/>
              </a:spcBef>
              <a:spcAft>
                <a:spcPts val="0"/>
              </a:spcAft>
              <a:buClrTx/>
              <a:buSzTx/>
              <a:buFontTx/>
              <a:buNone/>
              <a:tabLst/>
              <a:defRPr/>
            </a:pPr>
            <a:r>
              <a:rPr lang="nl-NL" sz="1000" b="0" dirty="0"/>
              <a:t>We</a:t>
            </a:r>
            <a:r>
              <a:rPr lang="nl-NL" sz="1000" b="0" baseline="0" dirty="0"/>
              <a:t> zien nu dat w</a:t>
            </a:r>
            <a:r>
              <a:rPr lang="nl-NL" sz="1000" b="0" dirty="0"/>
              <a:t>aarden als je hart volgen, verbonden zijn, transparantie,</a:t>
            </a:r>
            <a:r>
              <a:rPr lang="nl-NL" sz="1000" b="0" baseline="0" dirty="0"/>
              <a:t> </a:t>
            </a:r>
            <a:r>
              <a:rPr lang="nl-NL" sz="1000" dirty="0">
                <a:latin typeface="+mn-lt"/>
              </a:rPr>
              <a:t>maatschappelijke bijdrage leveren</a:t>
            </a:r>
            <a:r>
              <a:rPr lang="nl-NL" sz="1000" b="0" dirty="0"/>
              <a:t>, persoonlijke groei</a:t>
            </a:r>
            <a:r>
              <a:rPr lang="nl-NL" sz="1000" b="0" baseline="0" dirty="0"/>
              <a:t> en diversiteit steeds belangrijker worden.</a:t>
            </a:r>
            <a:r>
              <a:rPr lang="nl-NL" sz="1000" b="0" dirty="0"/>
              <a:t> Op</a:t>
            </a:r>
            <a:r>
              <a:rPr lang="nl-NL" sz="1000" b="0" baseline="0" dirty="0"/>
              <a:t> de </a:t>
            </a:r>
            <a:r>
              <a:rPr lang="nl-NL" sz="1000" b="0" dirty="0"/>
              <a:t>werkvloer staan</a:t>
            </a:r>
            <a:r>
              <a:rPr lang="nl-NL" sz="1000" b="0" baseline="0" dirty="0"/>
              <a:t> dynamiek en toegevoegde waarde steeds meer centraal. Van organisaties, managers en alle medewerkers wordt gevraagd om mee te bewegen met deze transitie van </a:t>
            </a:r>
            <a:r>
              <a:rPr lang="nl-NL" sz="1000" b="0" baseline="0" dirty="0" err="1"/>
              <a:t>profit</a:t>
            </a:r>
            <a:r>
              <a:rPr lang="nl-NL" sz="1000" b="0" baseline="0" dirty="0"/>
              <a:t> &amp; power naar </a:t>
            </a:r>
            <a:r>
              <a:rPr lang="nl-NL" sz="1000" b="0" baseline="0" dirty="0" err="1"/>
              <a:t>purpose</a:t>
            </a:r>
            <a:r>
              <a:rPr lang="nl-NL" sz="1000" b="0" baseline="0" dirty="0"/>
              <a:t> &amp; </a:t>
            </a:r>
            <a:r>
              <a:rPr lang="nl-NL" sz="1000" b="0" baseline="0" dirty="0" err="1"/>
              <a:t>pleasure</a:t>
            </a:r>
            <a:r>
              <a:rPr lang="nl-NL" sz="1000" b="0" baseline="0" dirty="0"/>
              <a:t>. Opvallend is dat de </a:t>
            </a:r>
            <a:r>
              <a:rPr lang="nl-NL" sz="1000" dirty="0">
                <a:latin typeface="+mn-lt"/>
              </a:rPr>
              <a:t>jongste generatie op de werkvloer vooral de nieuwe waarden</a:t>
            </a:r>
            <a:r>
              <a:rPr lang="nl-NL" sz="1000" baseline="0" dirty="0">
                <a:latin typeface="+mn-lt"/>
              </a:rPr>
              <a:t> uitdragen en d</a:t>
            </a:r>
            <a:r>
              <a:rPr lang="nl-NL" sz="1000" dirty="0">
                <a:latin typeface="+mn-lt"/>
              </a:rPr>
              <a:t>at is merkbaar in organisaties. Zij brengen een geheel nieuwe visie op werk met zich mee en de kloof met de andere generaties groter dan ooit. </a:t>
            </a:r>
            <a:r>
              <a:rPr lang="nl-NL" sz="1000" b="0" baseline="0" dirty="0" err="1"/>
              <a:t>Youngsters</a:t>
            </a:r>
            <a:r>
              <a:rPr lang="nl-NL" sz="1000" b="0" baseline="0" dirty="0"/>
              <a:t> vertolken en ademen het nieuwe denken uit. </a:t>
            </a:r>
          </a:p>
          <a:p>
            <a:pPr marL="0" marR="0" lvl="0" indent="0" algn="l" defTabSz="919978" rtl="0" eaLnBrk="1" fontAlgn="auto" latinLnBrk="0" hangingPunct="1">
              <a:lnSpc>
                <a:spcPct val="100000"/>
              </a:lnSpc>
              <a:spcBef>
                <a:spcPts val="0"/>
              </a:spcBef>
              <a:spcAft>
                <a:spcPts val="0"/>
              </a:spcAft>
              <a:buClrTx/>
              <a:buSzTx/>
              <a:buFontTx/>
              <a:buNone/>
              <a:tabLst/>
              <a:defRPr/>
            </a:pPr>
            <a:endParaRPr lang="nl-NL" sz="10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Informeel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Vrijheid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Bottom-up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Gelijkwaardig</a:t>
            </a:r>
          </a:p>
          <a:p>
            <a:pPr marL="0" marR="0" lvl="0" indent="0" algn="l" defTabSz="919978" rtl="0" eaLnBrk="1" fontAlgn="auto" latinLnBrk="0" hangingPunct="1">
              <a:lnSpc>
                <a:spcPct val="100000"/>
              </a:lnSpc>
              <a:spcBef>
                <a:spcPts val="0"/>
              </a:spcBef>
              <a:spcAft>
                <a:spcPts val="0"/>
              </a:spcAft>
              <a:buClrTx/>
              <a:buSzTx/>
              <a:buFontTx/>
              <a:buNone/>
              <a:tabLst/>
              <a:defRPr/>
            </a:pPr>
            <a:endParaRPr lang="nl-NL" sz="1000" b="0" baseline="0" dirty="0"/>
          </a:p>
          <a:p>
            <a:pPr marL="0" marR="0" lvl="0" indent="0" algn="l" defTabSz="919978" rtl="0" eaLnBrk="1" fontAlgn="auto" latinLnBrk="0" hangingPunct="1">
              <a:lnSpc>
                <a:spcPct val="100000"/>
              </a:lnSpc>
              <a:spcBef>
                <a:spcPts val="0"/>
              </a:spcBef>
              <a:spcAft>
                <a:spcPts val="0"/>
              </a:spcAft>
              <a:buClrTx/>
              <a:buSzTx/>
              <a:buFontTx/>
              <a:buNone/>
              <a:tabLst/>
              <a:defRPr/>
            </a:pPr>
            <a:endParaRPr lang="nl-NL" sz="1000" b="0"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47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Babyboomers hebben gebouwd en hebben de kar na de oorlog in beweging getrokken. Generatie X en </a:t>
            </a:r>
            <a:r>
              <a:rPr lang="nl-NL" dirty="0" err="1"/>
              <a:t>Pragmaten</a:t>
            </a:r>
            <a:r>
              <a:rPr lang="nl-NL" dirty="0"/>
              <a:t> zijn in de kar gaan zitten en zijn meegegaan in de expeditie en koers van de babyboomers. Generatie X als keiharde en loyale werkers (valkuil onzichtbaar) en </a:t>
            </a:r>
            <a:r>
              <a:rPr lang="nl-NL" dirty="0" err="1"/>
              <a:t>Pragmaten</a:t>
            </a:r>
            <a:r>
              <a:rPr lang="nl-NL" dirty="0"/>
              <a:t> als rationele resultaatgerichte versnellers (valkuil </a:t>
            </a:r>
            <a:r>
              <a:rPr lang="nl-NL" dirty="0" err="1"/>
              <a:t>egoistisch</a:t>
            </a:r>
            <a:r>
              <a:rPr lang="nl-NL" dirty="0"/>
              <a:t> korte termijn denken).  X en </a:t>
            </a:r>
            <a:r>
              <a:rPr lang="nl-NL" dirty="0" err="1"/>
              <a:t>Pragmaten</a:t>
            </a:r>
            <a:r>
              <a:rPr lang="nl-NL" dirty="0"/>
              <a:t> zijn door de babyboomers de verloren en patatgeneratie genoemd. En dat klopt deels ook, zij hebben zich aangepast en zijn (vaak ongewild) meegegaan in het ingeslagen pad. </a:t>
            </a:r>
          </a:p>
          <a:p>
            <a:endParaRPr lang="nl-NL" dirty="0"/>
          </a:p>
          <a:p>
            <a:r>
              <a:rPr lang="nl-NL" dirty="0" err="1"/>
              <a:t>Millennials</a:t>
            </a:r>
            <a:r>
              <a:rPr lang="nl-NL" dirty="0"/>
              <a:t> echter haken er echt op af. Zij haken fysiek en geestelijk af en gooien hun kont in de krib. Zij remmen daardoor af. Ouderen denken dan: ze zijn niet ambitieus, verwend en lui. Maar dat is niet zo…het zijn cultuurvernieuwers en om de cultuur te vernieuwen moet je eerst stoppen en dan reflecteren en dan bepalen waar je heen wilt. Zij vinden namelijk dat de kar niet de goed kant op gaat nu en willen een koerswijziging. Generatie Z zal hierop door gaan pakken en </a:t>
            </a:r>
            <a:r>
              <a:rPr lang="nl-NL" dirty="0" err="1"/>
              <a:t>waarshijnlijk</a:t>
            </a:r>
            <a:r>
              <a:rPr lang="nl-NL" dirty="0"/>
              <a:t> de harde werkers worden zoals X dat was. </a:t>
            </a:r>
          </a:p>
          <a:p>
            <a:endParaRPr lang="nl-NL" dirty="0"/>
          </a:p>
          <a:p>
            <a:r>
              <a:rPr lang="nl-NL" dirty="0"/>
              <a:t>Punt is nu echter dat de generaties die in de kar zitten de beslissers zijn en </a:t>
            </a:r>
            <a:r>
              <a:rPr lang="nl-NL" dirty="0" err="1"/>
              <a:t>nie</a:t>
            </a:r>
            <a:r>
              <a:rPr lang="nl-NL" dirty="0"/>
              <a:t> opstaan voor de jonge cultuurvernieuwende generatie. </a:t>
            </a:r>
          </a:p>
          <a:p>
            <a:pPr marL="228600" indent="-228600">
              <a:buAutoNum type="arabicPeriod"/>
            </a:pPr>
            <a:r>
              <a:rPr lang="nl-NL" dirty="0"/>
              <a:t>Omdat ze van nature </a:t>
            </a:r>
            <a:r>
              <a:rPr lang="nl-NL" dirty="0" err="1"/>
              <a:t>wienig</a:t>
            </a:r>
            <a:r>
              <a:rPr lang="nl-NL" dirty="0"/>
              <a:t> </a:t>
            </a:r>
            <a:r>
              <a:rPr lang="nl-NL" dirty="0" err="1"/>
              <a:t>zelfrelfectief</a:t>
            </a:r>
            <a:r>
              <a:rPr lang="nl-NL" dirty="0"/>
              <a:t> vermogen hebben en daar veel blinde vlekken hebben en niet zien dat het verstandig is om te veranderen</a:t>
            </a:r>
          </a:p>
          <a:p>
            <a:pPr marL="228600" indent="-228600">
              <a:buAutoNum type="arabicPeriod"/>
            </a:pPr>
            <a:r>
              <a:rPr lang="nl-NL" dirty="0"/>
              <a:t>Omdat het systeem inmiddels zo complex is dat ze belang hebben bij het behouden van het huidige systeem en ingeslagen pad. Een nieuw pad levert op lange termijn wat op maar niet op korte termijn.</a:t>
            </a:r>
          </a:p>
          <a:p>
            <a:pPr marL="228600" indent="-228600">
              <a:buAutoNum type="arabicPeriod"/>
            </a:pPr>
            <a:endParaRPr lang="nl-NL" dirty="0"/>
          </a:p>
          <a:p>
            <a:pPr marL="228600" indent="-228600">
              <a:buAutoNum type="arabicPeriod"/>
            </a:pPr>
            <a:endParaRPr lang="nl-NL" dirty="0"/>
          </a:p>
          <a:p>
            <a:pPr marL="0" indent="0">
              <a:buNone/>
            </a:pPr>
            <a:r>
              <a:rPr lang="nl-NL" dirty="0"/>
              <a:t>Dit is nu onze grootste uitdaging!!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08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Babyboomers hebben gebouwd en hebben de kar na de oorlog in beweging getrokken. Generatie X en </a:t>
            </a:r>
            <a:r>
              <a:rPr lang="nl-NL" dirty="0" err="1"/>
              <a:t>Pragmaten</a:t>
            </a:r>
            <a:r>
              <a:rPr lang="nl-NL" dirty="0"/>
              <a:t> zijn in de kar gaan zitten en zijn meegegaan in de expeditie en koers van de babyboomers. Generatie X als keiharde en loyale werkers (valkuil onzichtbaar) en </a:t>
            </a:r>
            <a:r>
              <a:rPr lang="nl-NL" dirty="0" err="1"/>
              <a:t>Pragmaten</a:t>
            </a:r>
            <a:r>
              <a:rPr lang="nl-NL" dirty="0"/>
              <a:t> als rationele resultaatgerichte versnellers (valkuil </a:t>
            </a:r>
            <a:r>
              <a:rPr lang="nl-NL" dirty="0" err="1"/>
              <a:t>egoistisch</a:t>
            </a:r>
            <a:r>
              <a:rPr lang="nl-NL" dirty="0"/>
              <a:t> korte termijn denken).  X en </a:t>
            </a:r>
            <a:r>
              <a:rPr lang="nl-NL" dirty="0" err="1"/>
              <a:t>Pragmaten</a:t>
            </a:r>
            <a:r>
              <a:rPr lang="nl-NL" dirty="0"/>
              <a:t> zijn door de babyboomers de verloren en patatgeneratie genoemd. En dat klopt deels ook, zij hebben zich aangepast en zijn (vaak ongewild) meegegaan in het ingeslagen pad. </a:t>
            </a:r>
          </a:p>
          <a:p>
            <a:endParaRPr lang="nl-NL" dirty="0"/>
          </a:p>
          <a:p>
            <a:r>
              <a:rPr lang="nl-NL" dirty="0" err="1"/>
              <a:t>Millennials</a:t>
            </a:r>
            <a:r>
              <a:rPr lang="nl-NL" dirty="0"/>
              <a:t> echter haken er echt op af. Zij haken fysiek en geestelijk af en gooien hun kont in de krib. Zij remmen daardoor af. Ouderen denken dan: ze zijn niet ambitieus, verwend en lui. Maar dat is niet zo…het zijn cultuurvernieuwers en om de cultuur te vernieuwen moet je eerst stoppen en dan reflecteren en dan bepalen waar je heen wilt. Zij vinden namelijk dat de kar niet de goed kant op gaat nu en willen een koerswijziging. Generatie Z zal hierop door gaan pakken en </a:t>
            </a:r>
            <a:r>
              <a:rPr lang="nl-NL" dirty="0" err="1"/>
              <a:t>waarshijnlijk</a:t>
            </a:r>
            <a:r>
              <a:rPr lang="nl-NL" dirty="0"/>
              <a:t> de harde werkers worden zoals X dat was. </a:t>
            </a:r>
          </a:p>
          <a:p>
            <a:endParaRPr lang="nl-NL" dirty="0"/>
          </a:p>
          <a:p>
            <a:r>
              <a:rPr lang="nl-NL" dirty="0"/>
              <a:t>Punt is nu echter dat de generaties die in de kar zitten de beslissers zijn en </a:t>
            </a:r>
            <a:r>
              <a:rPr lang="nl-NL" dirty="0" err="1"/>
              <a:t>nie</a:t>
            </a:r>
            <a:r>
              <a:rPr lang="nl-NL" dirty="0"/>
              <a:t> opstaan voor de jonge cultuurvernieuwende generatie. </a:t>
            </a:r>
          </a:p>
          <a:p>
            <a:pPr marL="228600" indent="-228600">
              <a:buAutoNum type="arabicPeriod"/>
            </a:pPr>
            <a:r>
              <a:rPr lang="nl-NL" dirty="0"/>
              <a:t>Omdat ze van nature </a:t>
            </a:r>
            <a:r>
              <a:rPr lang="nl-NL" dirty="0" err="1"/>
              <a:t>wienig</a:t>
            </a:r>
            <a:r>
              <a:rPr lang="nl-NL" dirty="0"/>
              <a:t> </a:t>
            </a:r>
            <a:r>
              <a:rPr lang="nl-NL" dirty="0" err="1"/>
              <a:t>zelfrelfectief</a:t>
            </a:r>
            <a:r>
              <a:rPr lang="nl-NL" dirty="0"/>
              <a:t> vermogen hebben en daar veel blinde vlekken hebben en niet zien dat het verstandig is om te veranderen</a:t>
            </a:r>
          </a:p>
          <a:p>
            <a:pPr marL="228600" indent="-228600">
              <a:buAutoNum type="arabicPeriod"/>
            </a:pPr>
            <a:r>
              <a:rPr lang="nl-NL" dirty="0"/>
              <a:t>Omdat het systeem inmiddels zo complex is dat ze belang hebben bij het behouden van het huidige systeem en ingeslagen pad. Een nieuw pad levert op lange termijn wat op maar niet op korte termijn.</a:t>
            </a:r>
          </a:p>
          <a:p>
            <a:pPr marL="228600" indent="-228600">
              <a:buAutoNum type="arabicPeriod"/>
            </a:pPr>
            <a:endParaRPr lang="nl-NL" dirty="0"/>
          </a:p>
          <a:p>
            <a:pPr marL="228600" indent="-228600">
              <a:buAutoNum type="arabicPeriod"/>
            </a:pPr>
            <a:endParaRPr lang="nl-NL" dirty="0"/>
          </a:p>
          <a:p>
            <a:pPr marL="0" indent="0">
              <a:buNone/>
            </a:pPr>
            <a:r>
              <a:rPr lang="nl-NL" dirty="0"/>
              <a:t>Dit is nu onze grootste uitdaging!!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185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Babyboomers hebben gebouwd en hebben de kar na de oorlog in beweging getrokken. Generatie X en </a:t>
            </a:r>
            <a:r>
              <a:rPr lang="nl-NL" dirty="0" err="1"/>
              <a:t>Pragmaten</a:t>
            </a:r>
            <a:r>
              <a:rPr lang="nl-NL" dirty="0"/>
              <a:t> zijn in de kar gaan zitten en zijn meegegaan in de expeditie en koers van de babyboomers. Generatie X als keiharde en loyale werkers (valkuil onzichtbaar) en </a:t>
            </a:r>
            <a:r>
              <a:rPr lang="nl-NL" dirty="0" err="1"/>
              <a:t>Pragmaten</a:t>
            </a:r>
            <a:r>
              <a:rPr lang="nl-NL" dirty="0"/>
              <a:t> als rationele resultaatgerichte versnellers (valkuil </a:t>
            </a:r>
            <a:r>
              <a:rPr lang="nl-NL" dirty="0" err="1"/>
              <a:t>egoistisch</a:t>
            </a:r>
            <a:r>
              <a:rPr lang="nl-NL" dirty="0"/>
              <a:t> korte termijn denken).  X en </a:t>
            </a:r>
            <a:r>
              <a:rPr lang="nl-NL" dirty="0" err="1"/>
              <a:t>Pragmaten</a:t>
            </a:r>
            <a:r>
              <a:rPr lang="nl-NL" dirty="0"/>
              <a:t> zijn door de babyboomers de verloren en patatgeneratie genoemd. En dat klopt deels ook, zij hebben zich aangepast en zijn (vaak ongewild) meegegaan in het ingeslagen pad. </a:t>
            </a:r>
          </a:p>
          <a:p>
            <a:endParaRPr lang="nl-NL" dirty="0"/>
          </a:p>
          <a:p>
            <a:r>
              <a:rPr lang="nl-NL" dirty="0" err="1"/>
              <a:t>Millennials</a:t>
            </a:r>
            <a:r>
              <a:rPr lang="nl-NL" dirty="0"/>
              <a:t> echter haken er echt op af. Zij haken fysiek en geestelijk af en gooien hun kont in de krib. Zij remmen daardoor af. Ouderen denken dan: ze zijn niet ambitieus, verwend en lui. Enorm frustratie tussen de oudere en </a:t>
            </a:r>
            <a:r>
              <a:rPr lang="nl-NL" dirty="0" err="1"/>
              <a:t>jingere</a:t>
            </a:r>
            <a:r>
              <a:rPr lang="nl-NL" dirty="0"/>
              <a:t> generaties op de werkvloer! Maar ze zijn niet lui….het zijn cultuurvernieuwers en om de cultuur te vernieuwen moet je eerst stoppen en dan reflecteren en dan bepalen waar je heen wilt. Zij vinden namelijk dat de kar niet de goed kant op gaat nu en willen een koerswijziging. Generatie Z zal hierop door gaan pakken en </a:t>
            </a:r>
            <a:r>
              <a:rPr lang="nl-NL" dirty="0" err="1"/>
              <a:t>waarshijnlijk</a:t>
            </a:r>
            <a:r>
              <a:rPr lang="nl-NL" dirty="0"/>
              <a:t> de harde werkers worden zoals X dat was. </a:t>
            </a:r>
          </a:p>
          <a:p>
            <a:endParaRPr lang="nl-NL" dirty="0"/>
          </a:p>
          <a:p>
            <a:r>
              <a:rPr lang="nl-NL" dirty="0"/>
              <a:t>Punt is nu echter dat de generaties die in de kar zitten de beslissers zijn en </a:t>
            </a:r>
            <a:r>
              <a:rPr lang="nl-NL" dirty="0" err="1"/>
              <a:t>nie</a:t>
            </a:r>
            <a:r>
              <a:rPr lang="nl-NL" dirty="0"/>
              <a:t> opstaan voor de jonge cultuurvernieuwende generatie. </a:t>
            </a:r>
          </a:p>
          <a:p>
            <a:pPr marL="228600" indent="-228600">
              <a:buAutoNum type="arabicPeriod"/>
            </a:pPr>
            <a:r>
              <a:rPr lang="nl-NL" dirty="0"/>
              <a:t>Omdat ze van nature </a:t>
            </a:r>
            <a:r>
              <a:rPr lang="nl-NL" dirty="0" err="1"/>
              <a:t>wienig</a:t>
            </a:r>
            <a:r>
              <a:rPr lang="nl-NL" dirty="0"/>
              <a:t> </a:t>
            </a:r>
            <a:r>
              <a:rPr lang="nl-NL" dirty="0" err="1"/>
              <a:t>zelfrelfectief</a:t>
            </a:r>
            <a:r>
              <a:rPr lang="nl-NL" dirty="0"/>
              <a:t> vermogen hebben en daar veel blinde vlekken hebben en niet zien dat het verstandig is om te veranderen</a:t>
            </a:r>
          </a:p>
          <a:p>
            <a:pPr marL="228600" indent="-228600">
              <a:buAutoNum type="arabicPeriod"/>
            </a:pPr>
            <a:r>
              <a:rPr lang="nl-NL" dirty="0"/>
              <a:t>Omdat het systeem inmiddels zo complex is dat ze belang hebben bij het behouden van het huidige systeem en ingeslagen pad. Een nieuw pad levert op lange termijn wat op maar niet op korte termijn.</a:t>
            </a:r>
          </a:p>
          <a:p>
            <a:pPr marL="228600" indent="-228600">
              <a:buAutoNum type="arabicPeriod"/>
            </a:pPr>
            <a:endParaRPr lang="nl-NL" dirty="0"/>
          </a:p>
          <a:p>
            <a:pPr marL="228600" indent="-228600">
              <a:buAutoNum type="arabicPeriod"/>
            </a:pPr>
            <a:endParaRPr lang="nl-NL" dirty="0"/>
          </a:p>
          <a:p>
            <a:pPr marL="0" indent="0">
              <a:buNone/>
            </a:pPr>
            <a:r>
              <a:rPr lang="nl-NL" dirty="0"/>
              <a:t>Dit is nu onze grootste uitdaging!!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4842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Babyboomers hebben gebouwd en hebben de kar na de oorlog in beweging getrokken. Generatie X en </a:t>
            </a:r>
            <a:r>
              <a:rPr lang="nl-NL" dirty="0" err="1"/>
              <a:t>Pragmaten</a:t>
            </a:r>
            <a:r>
              <a:rPr lang="nl-NL" dirty="0"/>
              <a:t> zijn in de kar gaan zitten en zijn meegegaan in de expeditie en koers van de babyboomers. Generatie X als keiharde en loyale werkers (valkuil onzichtbaar) en </a:t>
            </a:r>
            <a:r>
              <a:rPr lang="nl-NL" dirty="0" err="1"/>
              <a:t>Pragmaten</a:t>
            </a:r>
            <a:r>
              <a:rPr lang="nl-NL" dirty="0"/>
              <a:t> als rationele resultaatgerichte versnellers (valkuil </a:t>
            </a:r>
            <a:r>
              <a:rPr lang="nl-NL" dirty="0" err="1"/>
              <a:t>egoistisch</a:t>
            </a:r>
            <a:r>
              <a:rPr lang="nl-NL" dirty="0"/>
              <a:t> korte termijn denken).  X en </a:t>
            </a:r>
            <a:r>
              <a:rPr lang="nl-NL" dirty="0" err="1"/>
              <a:t>Pragmaten</a:t>
            </a:r>
            <a:r>
              <a:rPr lang="nl-NL" dirty="0"/>
              <a:t> zijn door de babyboomers de verloren en patatgeneratie genoemd. En dat klopt deels ook, zij hebben zich aangepast en zijn (vaak ongewild) meegegaan in het ingeslagen pad. </a:t>
            </a:r>
          </a:p>
          <a:p>
            <a:endParaRPr lang="nl-NL" dirty="0"/>
          </a:p>
          <a:p>
            <a:r>
              <a:rPr lang="nl-NL" dirty="0" err="1"/>
              <a:t>Millennials</a:t>
            </a:r>
            <a:r>
              <a:rPr lang="nl-NL" dirty="0"/>
              <a:t> echter haken er echt op af. Zij haken fysiek en geestelijk af en gooien hun kont in de krib. Zij remmen daardoor af. Ouderen denken dan: ze zijn niet ambitieus, verwend en lui. Maar dat is niet zo…het zijn cultuurvernieuwers en om de cultuur te vernieuwen moet je eerst stoppen en dan reflecteren en dan bepalen waar je heen wilt. Zij vinden namelijk dat de kar niet de goed kant op gaat nu en willen een koerswijziging. Generatie Z zal hierop door gaan pakken en </a:t>
            </a:r>
            <a:r>
              <a:rPr lang="nl-NL" dirty="0" err="1"/>
              <a:t>waarshijnlijk</a:t>
            </a:r>
            <a:r>
              <a:rPr lang="nl-NL" dirty="0"/>
              <a:t> de harde werkers worden zoals X dat was. </a:t>
            </a:r>
          </a:p>
          <a:p>
            <a:endParaRPr lang="nl-NL" dirty="0"/>
          </a:p>
          <a:p>
            <a:r>
              <a:rPr lang="nl-NL" dirty="0"/>
              <a:t>Punt is nu echter dat de generaties die in de kar zitten de beslissers zijn en </a:t>
            </a:r>
            <a:r>
              <a:rPr lang="nl-NL" dirty="0" err="1"/>
              <a:t>nie</a:t>
            </a:r>
            <a:r>
              <a:rPr lang="nl-NL" dirty="0"/>
              <a:t> opstaan voor de jonge cultuurvernieuwende generatie. </a:t>
            </a:r>
          </a:p>
          <a:p>
            <a:pPr marL="228600" indent="-228600">
              <a:buAutoNum type="arabicPeriod"/>
            </a:pPr>
            <a:r>
              <a:rPr lang="nl-NL" dirty="0"/>
              <a:t>Omdat ze van nature </a:t>
            </a:r>
            <a:r>
              <a:rPr lang="nl-NL" dirty="0" err="1"/>
              <a:t>wienig</a:t>
            </a:r>
            <a:r>
              <a:rPr lang="nl-NL" dirty="0"/>
              <a:t> </a:t>
            </a:r>
            <a:r>
              <a:rPr lang="nl-NL" dirty="0" err="1"/>
              <a:t>zelfrelfectief</a:t>
            </a:r>
            <a:r>
              <a:rPr lang="nl-NL" dirty="0"/>
              <a:t> vermogen hebben en daar veel blinde vlekken hebben en niet zien dat het verstandig is om te veranderen</a:t>
            </a:r>
          </a:p>
          <a:p>
            <a:pPr marL="228600" indent="-228600">
              <a:buAutoNum type="arabicPeriod"/>
            </a:pPr>
            <a:r>
              <a:rPr lang="nl-NL" dirty="0"/>
              <a:t>Omdat het systeem inmiddels zo complex is dat ze belang hebben bij het behouden van het huidige systeem en ingeslagen pad. Een nieuw pad levert op lange termijn wat op maar niet op korte termijn.</a:t>
            </a:r>
          </a:p>
          <a:p>
            <a:pPr marL="228600" indent="-228600">
              <a:buAutoNum type="arabicPeriod"/>
            </a:pPr>
            <a:endParaRPr lang="nl-NL" dirty="0"/>
          </a:p>
          <a:p>
            <a:pPr marL="228600" indent="-228600">
              <a:buAutoNum type="arabicPeriod"/>
            </a:pPr>
            <a:endParaRPr lang="nl-NL" dirty="0"/>
          </a:p>
          <a:p>
            <a:pPr marL="0" indent="0">
              <a:buNone/>
            </a:pPr>
            <a:r>
              <a:rPr lang="nl-NL" dirty="0"/>
              <a:t>Dit is nu onze grootste uitdaging!!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260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Babyboomers hebben gebouwd en hebben de kar na de oorlog in beweging getrokken. Generatie X en </a:t>
            </a:r>
            <a:r>
              <a:rPr lang="nl-NL" dirty="0" err="1"/>
              <a:t>Pragmaten</a:t>
            </a:r>
            <a:r>
              <a:rPr lang="nl-NL" dirty="0"/>
              <a:t> zijn in de kar gaan zitten en zijn meegegaan in de expeditie en koers van de babyboomers. Generatie X als keiharde en loyale werkers (valkuil onzichtbaar) en </a:t>
            </a:r>
            <a:r>
              <a:rPr lang="nl-NL" dirty="0" err="1"/>
              <a:t>Pragmaten</a:t>
            </a:r>
            <a:r>
              <a:rPr lang="nl-NL" dirty="0"/>
              <a:t> als rationele resultaatgerichte versnellers (valkuil </a:t>
            </a:r>
            <a:r>
              <a:rPr lang="nl-NL" dirty="0" err="1"/>
              <a:t>egoistisch</a:t>
            </a:r>
            <a:r>
              <a:rPr lang="nl-NL" dirty="0"/>
              <a:t> korte termijn denken).  X en </a:t>
            </a:r>
            <a:r>
              <a:rPr lang="nl-NL" dirty="0" err="1"/>
              <a:t>Pragmaten</a:t>
            </a:r>
            <a:r>
              <a:rPr lang="nl-NL" dirty="0"/>
              <a:t> zijn door de babyboomers de verloren en patatgeneratie genoemd. En dat klopt deels ook, zij hebben zich aangepast en zijn (vaak ongewild) meegegaan in het ingeslagen pad. </a:t>
            </a:r>
          </a:p>
          <a:p>
            <a:endParaRPr lang="nl-NL" dirty="0"/>
          </a:p>
          <a:p>
            <a:r>
              <a:rPr lang="nl-NL" dirty="0" err="1"/>
              <a:t>Millennials</a:t>
            </a:r>
            <a:r>
              <a:rPr lang="nl-NL" dirty="0"/>
              <a:t> echter haken er echt op af. Zij haken fysiek en geestelijk af en gooien hun kont in de krib. Zij remmen daardoor af. Ouderen denken dan: ze zijn niet ambitieus, verwend en lui. Maar dat is niet zo…het zijn cultuurvernieuwers en om de cultuur te vernieuwen moet je eerst stoppen en dan reflecteren en dan bepalen waar je heen wilt. Zij vinden namelijk dat de kar niet de goed kant op gaat nu en willen een koerswijziging. Generatie Z zal hierop door gaan pakken en </a:t>
            </a:r>
            <a:r>
              <a:rPr lang="nl-NL" dirty="0" err="1"/>
              <a:t>waarshijnlijk</a:t>
            </a:r>
            <a:r>
              <a:rPr lang="nl-NL" dirty="0"/>
              <a:t> de harde werkers worden zoals X dat was. </a:t>
            </a:r>
          </a:p>
          <a:p>
            <a:endParaRPr lang="nl-NL" dirty="0"/>
          </a:p>
          <a:p>
            <a:r>
              <a:rPr lang="nl-NL" dirty="0"/>
              <a:t>Punt is nu echter dat de generaties die in de kar zitten de beslissers zijn en </a:t>
            </a:r>
            <a:r>
              <a:rPr lang="nl-NL" dirty="0" err="1"/>
              <a:t>nie</a:t>
            </a:r>
            <a:r>
              <a:rPr lang="nl-NL" dirty="0"/>
              <a:t> opstaan voor de jonge cultuurvernieuwende generatie. </a:t>
            </a:r>
          </a:p>
          <a:p>
            <a:pPr marL="228600" indent="-228600">
              <a:buAutoNum type="arabicPeriod"/>
            </a:pPr>
            <a:r>
              <a:rPr lang="nl-NL" dirty="0"/>
              <a:t>Omdat ze van nature </a:t>
            </a:r>
            <a:r>
              <a:rPr lang="nl-NL" dirty="0" err="1"/>
              <a:t>wienig</a:t>
            </a:r>
            <a:r>
              <a:rPr lang="nl-NL" dirty="0"/>
              <a:t> </a:t>
            </a:r>
            <a:r>
              <a:rPr lang="nl-NL" dirty="0" err="1"/>
              <a:t>zelfrelfectief</a:t>
            </a:r>
            <a:r>
              <a:rPr lang="nl-NL" dirty="0"/>
              <a:t> vermogen hebben en daar veel blinde vlekken hebben en niet zien dat het verstandig is om te veranderen</a:t>
            </a:r>
          </a:p>
          <a:p>
            <a:pPr marL="228600" indent="-228600">
              <a:buAutoNum type="arabicPeriod"/>
            </a:pPr>
            <a:r>
              <a:rPr lang="nl-NL" dirty="0"/>
              <a:t>Omdat het systeem inmiddels zo complex is dat ze belang hebben bij het behouden van het huidige systeem en ingeslagen pad. Een nieuw pad levert op lange termijn wat op maar niet op korte termijn.</a:t>
            </a:r>
          </a:p>
          <a:p>
            <a:pPr marL="228600" indent="-228600">
              <a:buAutoNum type="arabicPeriod"/>
            </a:pPr>
            <a:endParaRPr lang="nl-NL" dirty="0"/>
          </a:p>
          <a:p>
            <a:pPr marL="228600" indent="-228600">
              <a:buAutoNum type="arabicPeriod"/>
            </a:pPr>
            <a:endParaRPr lang="nl-NL" dirty="0"/>
          </a:p>
          <a:p>
            <a:pPr marL="0" indent="0">
              <a:buNone/>
            </a:pPr>
            <a:r>
              <a:rPr lang="nl-NL" dirty="0"/>
              <a:t>Dit is nu onze grootste uitdaging!!</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603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Wat </a:t>
            </a:r>
            <a:r>
              <a:rPr lang="en-GB" dirty="0" err="1"/>
              <a:t>moeten</a:t>
            </a:r>
            <a:r>
              <a:rPr lang="en-GB" dirty="0"/>
              <a:t> </a:t>
            </a:r>
            <a:r>
              <a:rPr lang="en-GB" dirty="0" err="1"/>
              <a:t>jullie</a:t>
            </a:r>
            <a:r>
              <a:rPr lang="en-GB" dirty="0"/>
              <a:t> </a:t>
            </a:r>
            <a:r>
              <a:rPr lang="en-GB" dirty="0" err="1"/>
              <a:t>dus</a:t>
            </a:r>
            <a:r>
              <a:rPr lang="en-GB" dirty="0"/>
              <a:t> </a:t>
            </a:r>
            <a:r>
              <a:rPr lang="en-GB" dirty="0" err="1"/>
              <a:t>doen</a:t>
            </a:r>
            <a:r>
              <a:rPr lang="en-GB" dirty="0"/>
              <a:t>?! </a:t>
            </a:r>
            <a:r>
              <a:rPr lang="en-GB" dirty="0" err="1"/>
              <a:t>Concreet</a:t>
            </a:r>
            <a:r>
              <a:rPr lang="en-GB" dirty="0"/>
              <a:t> </a:t>
            </a:r>
            <a:r>
              <a:rPr lang="en-GB" dirty="0" err="1"/>
              <a:t>maken</a:t>
            </a:r>
            <a:r>
              <a:rPr lang="en-GB" dirty="0"/>
              <a:t>…</a:t>
            </a:r>
          </a:p>
          <a:p>
            <a:endParaRPr lang="en-GB" dirty="0"/>
          </a:p>
          <a:p>
            <a:endParaRPr lang="en-GB"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solidFill>
                  <a:prstClr val="black"/>
                </a:solidFill>
                <a:latin typeface="+mn-lt"/>
              </a:rPr>
              <a:t>Waarom is het nou zo belangrijk om jong in huis te hebben en hun in hun kracht te zetten?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dirty="0">
              <a:solidFill>
                <a:prstClr val="black"/>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solidFill>
                  <a:prstClr val="black"/>
                </a:solidFill>
                <a:latin typeface="+mn-lt"/>
              </a:rPr>
              <a:t>Om te innoveren en mee te gaan met de tijd is het van groot</a:t>
            </a:r>
            <a:r>
              <a:rPr lang="nl-NL" sz="1100" baseline="0" dirty="0">
                <a:solidFill>
                  <a:prstClr val="black"/>
                </a:solidFill>
                <a:latin typeface="+mn-lt"/>
              </a:rPr>
              <a:t> belang</a:t>
            </a:r>
            <a:r>
              <a:rPr lang="nl-NL" sz="1100" dirty="0">
                <a:solidFill>
                  <a:prstClr val="black"/>
                </a:solidFill>
                <a:latin typeface="+mn-lt"/>
              </a:rPr>
              <a:t> om te luisteren</a:t>
            </a:r>
            <a:r>
              <a:rPr lang="nl-NL" sz="1100" baseline="0" dirty="0">
                <a:solidFill>
                  <a:prstClr val="black"/>
                </a:solidFill>
                <a:latin typeface="+mn-lt"/>
              </a:rPr>
              <a:t> naar de jongste generatie. Zij weten als geen ander wat verouderd is. Vraag hen waar zij zich aan storen en waar zij energie van krijgen. Zij zijn de sleutel naar vernieuwing. En waar jong energie van krijgt, geeft energie aan ALLE generaties! Dit lijkt in eerste instantie echter niet altijd zo omdat de eerste reactie op verandering vaak weerstand is. Dit heeft vaak met angst te maken. Als je daar echter doorheen gaat dan levert het iedereen werkenergie op. </a:t>
            </a:r>
            <a:endParaRPr lang="nl-NL" sz="1100" dirty="0">
              <a:solidFill>
                <a:prstClr val="black"/>
              </a:solidFill>
              <a:latin typeface="+mn-lt"/>
            </a:endParaRPr>
          </a:p>
          <a:p>
            <a:endParaRPr lang="nl-NL" sz="1100" b="0"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3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black"/>
                </a:solidFill>
                <a:latin typeface="+mn-lt"/>
              </a:rPr>
              <a:t>@</a:t>
            </a:r>
            <a:r>
              <a:rPr lang="nl-NL" sz="1200" dirty="0" err="1">
                <a:solidFill>
                  <a:prstClr val="black"/>
                </a:solidFill>
                <a:latin typeface="+mn-lt"/>
              </a:rPr>
              <a:t>all</a:t>
            </a:r>
            <a:r>
              <a:rPr lang="nl-NL" sz="1200" dirty="0">
                <a:solidFill>
                  <a:prstClr val="black"/>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prstClr val="black"/>
                </a:solidFill>
                <a:latin typeface="+mn-lt"/>
              </a:rPr>
              <a:t>Om te innoveren en mee te gaan met de tijd is het dus van groot</a:t>
            </a:r>
            <a:r>
              <a:rPr lang="nl-NL" sz="1200" baseline="0" dirty="0">
                <a:solidFill>
                  <a:prstClr val="black"/>
                </a:solidFill>
                <a:latin typeface="+mn-lt"/>
              </a:rPr>
              <a:t> belang</a:t>
            </a:r>
            <a:r>
              <a:rPr lang="nl-NL" sz="1200" dirty="0">
                <a:solidFill>
                  <a:prstClr val="black"/>
                </a:solidFill>
                <a:latin typeface="+mn-lt"/>
              </a:rPr>
              <a:t> om te luisteren</a:t>
            </a:r>
            <a:r>
              <a:rPr lang="nl-NL" sz="1200" baseline="0" dirty="0">
                <a:solidFill>
                  <a:prstClr val="black"/>
                </a:solidFill>
                <a:latin typeface="+mn-lt"/>
              </a:rPr>
              <a:t> naar de jongste generatie. Zij weten als geen ander wat verouderd is. Vraag hen waar zij zich aan storen en waar zij energie van krijgen. Zij zijn de sleutel naar vernieuwing. En waar Gen-Y energie van krijgt, geeft energie aan ALLE generaties! Generatie Y fungeert zodoende als een katalysator en heeft het in zich om de ontwikkeling van organisaties en oudere generaties te versnellen. Maar dat kunnen ze niet alleen! Generatie Y heeft de oudere generatie heel hard nodig. </a:t>
            </a:r>
            <a:endParaRPr lang="nl-NL" sz="1200" dirty="0">
              <a:solidFill>
                <a:prstClr val="black"/>
              </a:solidFill>
              <a:latin typeface="+mn-lt"/>
            </a:endParaRPr>
          </a:p>
          <a:p>
            <a:pPr marL="0" indent="0">
              <a:lnSpc>
                <a:spcPct val="150000"/>
              </a:lnSpc>
              <a:buClr>
                <a:srgbClr val="AADD6D"/>
              </a:buClr>
              <a:buFont typeface="Wingdings" panose="05000000000000000000" pitchFamily="2" charset="2"/>
              <a:buNone/>
            </a:pPr>
            <a:endParaRPr lang="nl-NL" sz="1200" baseline="0" dirty="0">
              <a:latin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12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600" baseline="0" dirty="0"/>
              <a:t>Om de kloof te dichten is het</a:t>
            </a:r>
            <a:r>
              <a:rPr lang="nl-NL" sz="1600" dirty="0"/>
              <a:t> allereerst</a:t>
            </a:r>
            <a:r>
              <a:rPr lang="nl-NL" sz="1600" baseline="0" dirty="0"/>
              <a:t> van belang om elkaar </a:t>
            </a:r>
            <a:r>
              <a:rPr lang="nl-NL" sz="1600" dirty="0"/>
              <a:t>beter te begrijpen. Te snappen</a:t>
            </a:r>
            <a:r>
              <a:rPr lang="nl-NL" sz="1600" baseline="0" dirty="0"/>
              <a:t> waar we vandaan komen. </a:t>
            </a:r>
            <a:r>
              <a:rPr lang="nl-NL" sz="1600" dirty="0"/>
              <a:t>Vervolgens</a:t>
            </a:r>
            <a:r>
              <a:rPr lang="nl-NL" sz="1600" baseline="0" dirty="0"/>
              <a:t> </a:t>
            </a:r>
            <a:r>
              <a:rPr lang="nl-NL" sz="1600" dirty="0"/>
              <a:t>bruggen te slaan</a:t>
            </a:r>
            <a:r>
              <a:rPr lang="nl-NL" sz="1600" baseline="0" dirty="0"/>
              <a:t> en </a:t>
            </a:r>
            <a:r>
              <a:rPr lang="nl-NL" sz="1600" dirty="0"/>
              <a:t>elkaar te benutten teneinde</a:t>
            </a:r>
            <a:r>
              <a:rPr lang="nl-NL" sz="1600" baseline="0" dirty="0"/>
              <a:t> een </a:t>
            </a:r>
            <a:r>
              <a:rPr lang="nl-NL" sz="1600" dirty="0"/>
              <a:t>synergetische</a:t>
            </a:r>
            <a:r>
              <a:rPr lang="nl-NL" sz="1600" baseline="0" dirty="0"/>
              <a:t> samen</a:t>
            </a:r>
            <a:r>
              <a:rPr lang="nl-NL" sz="1600" dirty="0"/>
              <a:t>werking! </a:t>
            </a:r>
            <a:r>
              <a:rPr lang="nl-NL" sz="1600" dirty="0">
                <a:solidFill>
                  <a:schemeClr val="tx1"/>
                </a:solidFill>
              </a:rPr>
              <a:t>En</a:t>
            </a:r>
            <a:r>
              <a:rPr lang="nl-NL" sz="1600" baseline="0" dirty="0">
                <a:solidFill>
                  <a:schemeClr val="tx1"/>
                </a:solidFill>
              </a:rPr>
              <a:t> o</a:t>
            </a:r>
            <a:r>
              <a:rPr lang="nl-NL" sz="1600" dirty="0">
                <a:solidFill>
                  <a:prstClr val="black"/>
                </a:solidFill>
              </a:rPr>
              <a:t>m generatieverschillen beter te begrijpen</a:t>
            </a:r>
            <a:r>
              <a:rPr lang="nl-NL" sz="1600" baseline="0" dirty="0">
                <a:solidFill>
                  <a:prstClr val="black"/>
                </a:solidFill>
              </a:rPr>
              <a:t> is het belangrijk om eerst</a:t>
            </a:r>
            <a:r>
              <a:rPr lang="nl-NL" sz="1600" dirty="0">
                <a:solidFill>
                  <a:prstClr val="black"/>
                </a:solidFill>
              </a:rPr>
              <a:t> uit te zoomen en naar het grotere</a:t>
            </a:r>
            <a:r>
              <a:rPr lang="nl-NL" sz="1600" baseline="0" dirty="0">
                <a:solidFill>
                  <a:prstClr val="black"/>
                </a:solidFill>
              </a:rPr>
              <a:t> </a:t>
            </a:r>
            <a:r>
              <a:rPr lang="nl-NL" sz="1600" dirty="0">
                <a:solidFill>
                  <a:prstClr val="black"/>
                </a:solidFill>
              </a:rPr>
              <a:t>plaatje te kijken.</a:t>
            </a:r>
            <a:r>
              <a:rPr lang="nl-NL" sz="1600" baseline="0" dirty="0">
                <a:solidFill>
                  <a:prstClr val="black"/>
                </a:solidFill>
              </a:rPr>
              <a:t> </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chemeClr val="bg1"/>
              </a:solidFill>
              <a:effectLst/>
              <a:uLnTx/>
              <a:uFillTx/>
              <a:latin typeface="Futur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err="1">
                <a:ln>
                  <a:noFill/>
                </a:ln>
                <a:solidFill>
                  <a:schemeClr val="bg1"/>
                </a:solidFill>
                <a:effectLst/>
                <a:uLnTx/>
                <a:uFillTx/>
                <a:latin typeface="Futura"/>
                <a:ea typeface="+mn-ea"/>
                <a:cs typeface="+mn-cs"/>
              </a:rPr>
              <a:t>Veranderende</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wereld</a:t>
            </a:r>
            <a:r>
              <a:rPr lang="en-US" sz="1600" dirty="0">
                <a:solidFill>
                  <a:schemeClr val="bg1"/>
                </a:solidFill>
                <a:latin typeface="Futura"/>
              </a:rPr>
              <a:t>, up-to-date </a:t>
            </a:r>
            <a:r>
              <a:rPr lang="en-US" sz="1600" dirty="0" err="1">
                <a:solidFill>
                  <a:schemeClr val="bg1"/>
                </a:solidFill>
                <a:latin typeface="Futura"/>
              </a:rPr>
              <a:t>zijn</a:t>
            </a:r>
            <a:r>
              <a:rPr lang="en-US" sz="1600" dirty="0">
                <a:solidFill>
                  <a:schemeClr val="bg1"/>
                </a:solidFill>
                <a:latin typeface="Futura"/>
              </a:rPr>
              <a:t> </a:t>
            </a:r>
            <a:r>
              <a:rPr lang="en-US" sz="1600" dirty="0" err="1">
                <a:solidFill>
                  <a:schemeClr val="bg1"/>
                </a:solidFill>
                <a:latin typeface="Futura"/>
              </a:rPr>
              <a:t>nog</a:t>
            </a:r>
            <a:r>
              <a:rPr lang="en-US" sz="1600" dirty="0">
                <a:solidFill>
                  <a:schemeClr val="bg1"/>
                </a:solidFill>
                <a:latin typeface="Futura"/>
              </a:rPr>
              <a:t> nooit zo </a:t>
            </a:r>
            <a:r>
              <a:rPr lang="en-US" sz="1600" dirty="0" err="1">
                <a:solidFill>
                  <a:schemeClr val="bg1"/>
                </a:solidFill>
                <a:latin typeface="Futura"/>
              </a:rPr>
              <a:t>belangrijk</a:t>
            </a:r>
            <a:r>
              <a:rPr lang="en-US" sz="1600" dirty="0">
                <a:solidFill>
                  <a:schemeClr val="bg1"/>
                </a:solidFill>
                <a:latin typeface="Futura"/>
              </a:rPr>
              <a:t> </a:t>
            </a:r>
            <a:r>
              <a:rPr lang="en-US" sz="1600" dirty="0" err="1">
                <a:solidFill>
                  <a:schemeClr val="bg1"/>
                </a:solidFill>
                <a:latin typeface="Futura"/>
              </a:rPr>
              <a:t>geweest</a:t>
            </a:r>
            <a:endParaRPr lang="en-US" sz="1600" dirty="0">
              <a:solidFill>
                <a:schemeClr val="bg1"/>
              </a:solidFill>
              <a:latin typeface="Futura"/>
            </a:endParaRPr>
          </a:p>
          <a:p>
            <a:pPr lvl="1"/>
            <a:r>
              <a:rPr kumimoji="0" lang="en-US" sz="1600" b="0" i="0" u="none" strike="noStrike" kern="1200" cap="none" spc="0" normalizeH="0" baseline="0" noProof="0" dirty="0">
                <a:ln>
                  <a:noFill/>
                </a:ln>
                <a:solidFill>
                  <a:schemeClr val="bg1"/>
                </a:solidFill>
                <a:effectLst/>
                <a:uLnTx/>
                <a:uFillTx/>
                <a:latin typeface="Futura"/>
                <a:ea typeface="+mn-ea"/>
                <a:cs typeface="+mn-cs"/>
              </a:rPr>
              <a:t>Tech, </a:t>
            </a:r>
            <a:r>
              <a:rPr kumimoji="0" lang="en-US" sz="1600" b="0" i="0" u="none" strike="noStrike" kern="1200" cap="none" spc="0" normalizeH="0" baseline="0" noProof="0" dirty="0" err="1">
                <a:ln>
                  <a:noFill/>
                </a:ln>
                <a:solidFill>
                  <a:schemeClr val="bg1"/>
                </a:solidFill>
                <a:effectLst/>
                <a:uLnTx/>
                <a:uFillTx/>
                <a:latin typeface="Futura"/>
                <a:ea typeface="+mn-ea"/>
                <a:cs typeface="+mn-cs"/>
              </a:rPr>
              <a:t>gebrek</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aan</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vertrouwen</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duurzaa</a:t>
            </a:r>
            <a:r>
              <a:rPr lang="en-US" sz="1600" dirty="0" err="1">
                <a:solidFill>
                  <a:schemeClr val="bg1"/>
                </a:solidFill>
                <a:latin typeface="Futura"/>
              </a:rPr>
              <a:t>mheid</a:t>
            </a:r>
            <a:r>
              <a:rPr lang="en-US" sz="1600" dirty="0">
                <a:solidFill>
                  <a:schemeClr val="bg1"/>
                </a:solidFill>
                <a:latin typeface="Futura"/>
              </a:rPr>
              <a:t> </a:t>
            </a:r>
            <a:r>
              <a:rPr lang="en-US" sz="1600" dirty="0" err="1">
                <a:solidFill>
                  <a:schemeClr val="bg1"/>
                </a:solidFill>
                <a:latin typeface="Futura"/>
              </a:rPr>
              <a:t>etc</a:t>
            </a:r>
            <a:endParaRPr lang="en-US" sz="1600" dirty="0">
              <a:solidFill>
                <a:schemeClr val="bg1"/>
              </a:solidFill>
              <a:latin typeface="Futura"/>
            </a:endParaRPr>
          </a:p>
          <a:p>
            <a:pPr marR="0" lvl="0" algn="l" defTabSz="914400" rtl="0" eaLnBrk="1" fontAlgn="auto" latinLnBrk="0" hangingPunct="1">
              <a:lnSpc>
                <a:spcPct val="100000"/>
              </a:lnSpc>
              <a:spcBef>
                <a:spcPts val="0"/>
              </a:spcBef>
              <a:spcAft>
                <a:spcPts val="0"/>
              </a:spcAft>
              <a:buClrTx/>
              <a:buSzTx/>
              <a:tabLst/>
              <a:defRPr/>
            </a:pPr>
            <a:r>
              <a:rPr lang="en-US" sz="1600" dirty="0">
                <a:solidFill>
                  <a:schemeClr val="bg1"/>
                </a:solidFill>
                <a:latin typeface="Futura"/>
              </a:rPr>
              <a:t>Meer gen’s op </a:t>
            </a:r>
            <a:r>
              <a:rPr lang="en-US" sz="1600" dirty="0" err="1">
                <a:solidFill>
                  <a:schemeClr val="bg1"/>
                </a:solidFill>
                <a:latin typeface="Futura"/>
              </a:rPr>
              <a:t>werkvloer</a:t>
            </a:r>
            <a:r>
              <a:rPr lang="en-US" sz="1600" dirty="0">
                <a:solidFill>
                  <a:schemeClr val="bg1"/>
                </a:solidFill>
                <a:latin typeface="Futura"/>
              </a:rPr>
              <a:t> (</a:t>
            </a:r>
            <a:r>
              <a:rPr lang="en-US" sz="1600" dirty="0" err="1">
                <a:solidFill>
                  <a:schemeClr val="bg1"/>
                </a:solidFill>
                <a:latin typeface="Futura"/>
              </a:rPr>
              <a:t>eerder</a:t>
            </a:r>
            <a:r>
              <a:rPr lang="en-US" sz="1600" dirty="0">
                <a:solidFill>
                  <a:schemeClr val="bg1"/>
                </a:solidFill>
                <a:latin typeface="Futura"/>
              </a:rPr>
              <a:t> </a:t>
            </a:r>
            <a:r>
              <a:rPr lang="en-US" sz="1600" dirty="0" err="1">
                <a:solidFill>
                  <a:schemeClr val="bg1"/>
                </a:solidFill>
                <a:latin typeface="Futura"/>
              </a:rPr>
              <a:t>en</a:t>
            </a:r>
            <a:r>
              <a:rPr lang="en-US" sz="1600" dirty="0">
                <a:solidFill>
                  <a:schemeClr val="bg1"/>
                </a:solidFill>
                <a:latin typeface="Futura"/>
              </a:rPr>
              <a:t> </a:t>
            </a:r>
            <a:r>
              <a:rPr lang="en-US" sz="1600" dirty="0" err="1">
                <a:solidFill>
                  <a:schemeClr val="bg1"/>
                </a:solidFill>
                <a:latin typeface="Futura"/>
              </a:rPr>
              <a:t>langer</a:t>
            </a:r>
            <a:r>
              <a:rPr lang="en-US" sz="1600" dirty="0">
                <a:solidFill>
                  <a:schemeClr val="bg1"/>
                </a:solidFill>
                <a:latin typeface="Futura"/>
              </a:rPr>
              <a:t> </a:t>
            </a:r>
            <a:r>
              <a:rPr lang="en-US" sz="1600" dirty="0" err="1">
                <a:solidFill>
                  <a:schemeClr val="bg1"/>
                </a:solidFill>
                <a:latin typeface="Futura"/>
              </a:rPr>
              <a:t>werken</a:t>
            </a:r>
            <a:r>
              <a:rPr lang="en-US" sz="1600" dirty="0">
                <a:solidFill>
                  <a:schemeClr val="bg1"/>
                </a:solidFill>
                <a:latin typeface="Futura"/>
              </a:rPr>
              <a:t>)</a:t>
            </a:r>
          </a:p>
          <a:p>
            <a:pPr lvl="1"/>
            <a:r>
              <a:rPr lang="en-US" sz="1600" dirty="0" err="1">
                <a:solidFill>
                  <a:schemeClr val="bg1"/>
                </a:solidFill>
                <a:latin typeface="Futura"/>
              </a:rPr>
              <a:t>Vergrijzing</a:t>
            </a:r>
            <a:r>
              <a:rPr lang="en-US" sz="1600" dirty="0">
                <a:solidFill>
                  <a:schemeClr val="bg1"/>
                </a:solidFill>
                <a:latin typeface="Futura"/>
              </a:rPr>
              <a:t>, minder </a:t>
            </a:r>
            <a:r>
              <a:rPr lang="en-US" sz="1600" dirty="0" err="1">
                <a:solidFill>
                  <a:schemeClr val="bg1"/>
                </a:solidFill>
                <a:latin typeface="Futura"/>
              </a:rPr>
              <a:t>lang</a:t>
            </a:r>
            <a:r>
              <a:rPr lang="en-US" sz="1600" dirty="0">
                <a:solidFill>
                  <a:schemeClr val="bg1"/>
                </a:solidFill>
                <a:latin typeface="Futura"/>
              </a:rPr>
              <a:t> </a:t>
            </a:r>
            <a:r>
              <a:rPr lang="en-US" sz="1600" dirty="0" err="1">
                <a:solidFill>
                  <a:schemeClr val="bg1"/>
                </a:solidFill>
                <a:latin typeface="Futura"/>
              </a:rPr>
              <a:t>kunnen</a:t>
            </a:r>
            <a:r>
              <a:rPr lang="en-US" sz="1600" dirty="0">
                <a:solidFill>
                  <a:schemeClr val="bg1"/>
                </a:solidFill>
                <a:latin typeface="Futura"/>
              </a:rPr>
              <a:t> </a:t>
            </a:r>
            <a:r>
              <a:rPr lang="en-US" sz="1600" dirty="0" err="1">
                <a:solidFill>
                  <a:schemeClr val="bg1"/>
                </a:solidFill>
                <a:latin typeface="Futura"/>
              </a:rPr>
              <a:t>studeren</a:t>
            </a:r>
            <a:endParaRPr lang="en-US" sz="1600" dirty="0">
              <a:solidFill>
                <a:schemeClr val="bg1"/>
              </a:solidFill>
              <a:latin typeface="Futura"/>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err="1">
                <a:ln>
                  <a:noFill/>
                </a:ln>
                <a:solidFill>
                  <a:schemeClr val="bg1"/>
                </a:solidFill>
                <a:effectLst/>
                <a:uLnTx/>
                <a:uFillTx/>
                <a:latin typeface="Futura"/>
                <a:ea typeface="+mn-ea"/>
                <a:cs typeface="+mn-cs"/>
              </a:rPr>
              <a:t>Oudere</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en</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jongere</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generatie</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zeer</a:t>
            </a:r>
            <a:r>
              <a:rPr kumimoji="0" lang="en-US" sz="1600" b="0" i="0" u="none" strike="noStrike" kern="1200" cap="none" spc="0" normalizeH="0" baseline="0" noProof="0" dirty="0">
                <a:ln>
                  <a:noFill/>
                </a:ln>
                <a:solidFill>
                  <a:schemeClr val="bg1"/>
                </a:solidFill>
                <a:effectLst/>
                <a:uLnTx/>
                <a:uFillTx/>
                <a:latin typeface="Futura"/>
                <a:ea typeface="+mn-ea"/>
                <a:cs typeface="+mn-cs"/>
              </a:rPr>
              <a:t> </a:t>
            </a:r>
            <a:r>
              <a:rPr kumimoji="0" lang="en-US" sz="1600" b="0" i="0" u="none" strike="noStrike" kern="1200" cap="none" spc="0" normalizeH="0" baseline="0" noProof="0" dirty="0" err="1">
                <a:ln>
                  <a:noFill/>
                </a:ln>
                <a:solidFill>
                  <a:schemeClr val="bg1"/>
                </a:solidFill>
                <a:effectLst/>
                <a:uLnTx/>
                <a:uFillTx/>
                <a:latin typeface="Futura"/>
                <a:ea typeface="+mn-ea"/>
                <a:cs typeface="+mn-cs"/>
              </a:rPr>
              <a:t>verschillend</a:t>
            </a:r>
            <a:r>
              <a:rPr lang="en-US" sz="1600" dirty="0">
                <a:solidFill>
                  <a:schemeClr val="bg1"/>
                </a:solidFill>
                <a:latin typeface="Futura"/>
              </a:rPr>
              <a:t>e </a:t>
            </a:r>
            <a:r>
              <a:rPr lang="en-US" sz="1600" dirty="0" err="1">
                <a:solidFill>
                  <a:schemeClr val="bg1"/>
                </a:solidFill>
                <a:latin typeface="Futura"/>
              </a:rPr>
              <a:t>visie</a:t>
            </a:r>
            <a:r>
              <a:rPr lang="en-US" sz="1600" dirty="0">
                <a:solidFill>
                  <a:schemeClr val="bg1"/>
                </a:solidFill>
                <a:latin typeface="Futura"/>
              </a:rPr>
              <a:t> op </a:t>
            </a:r>
            <a:r>
              <a:rPr lang="en-US" sz="1600" dirty="0" err="1">
                <a:solidFill>
                  <a:schemeClr val="bg1"/>
                </a:solidFill>
                <a:latin typeface="Futura"/>
              </a:rPr>
              <a:t>werk</a:t>
            </a:r>
            <a:endParaRPr lang="en-US" sz="1600" dirty="0">
              <a:solidFill>
                <a:schemeClr val="bg1"/>
              </a:solidFill>
              <a:latin typeface="Futura"/>
            </a:endParaRPr>
          </a:p>
          <a:p>
            <a:pPr lvl="1"/>
            <a:r>
              <a:rPr lang="en-US" sz="1600" dirty="0" err="1">
                <a:solidFill>
                  <a:schemeClr val="bg1"/>
                </a:solidFill>
                <a:latin typeface="Futura"/>
              </a:rPr>
              <a:t>Generatiekloof</a:t>
            </a:r>
            <a:r>
              <a:rPr lang="en-US" sz="1600" dirty="0">
                <a:solidFill>
                  <a:schemeClr val="bg1"/>
                </a:solidFill>
                <a:latin typeface="Futura"/>
              </a:rPr>
              <a:t> </a:t>
            </a:r>
            <a:r>
              <a:rPr lang="en-US" sz="1600" dirty="0" err="1">
                <a:solidFill>
                  <a:schemeClr val="bg1"/>
                </a:solidFill>
                <a:latin typeface="Futura"/>
              </a:rPr>
              <a:t>groter</a:t>
            </a:r>
            <a:r>
              <a:rPr lang="en-US" sz="1600" dirty="0">
                <a:solidFill>
                  <a:schemeClr val="bg1"/>
                </a:solidFill>
                <a:latin typeface="Futura"/>
              </a:rPr>
              <a:t> </a:t>
            </a:r>
            <a:r>
              <a:rPr lang="en-US" sz="1600" dirty="0" err="1">
                <a:solidFill>
                  <a:schemeClr val="bg1"/>
                </a:solidFill>
                <a:latin typeface="Futura"/>
              </a:rPr>
              <a:t>ooit</a:t>
            </a:r>
            <a:r>
              <a:rPr lang="en-US" sz="1600" dirty="0">
                <a:solidFill>
                  <a:schemeClr val="bg1"/>
                </a:solidFill>
                <a:latin typeface="Futura"/>
              </a:rPr>
              <a:t> </a:t>
            </a:r>
            <a:r>
              <a:rPr lang="en-US" sz="1600" dirty="0" err="1">
                <a:solidFill>
                  <a:schemeClr val="bg1"/>
                </a:solidFill>
                <a:latin typeface="Futura"/>
              </a:rPr>
              <a:t>omdat</a:t>
            </a:r>
            <a:r>
              <a:rPr lang="en-US" sz="1600" dirty="0">
                <a:solidFill>
                  <a:schemeClr val="bg1"/>
                </a:solidFill>
                <a:latin typeface="Futura"/>
              </a:rPr>
              <a:t> Y </a:t>
            </a:r>
            <a:r>
              <a:rPr lang="en-US" sz="1600" dirty="0" err="1">
                <a:solidFill>
                  <a:schemeClr val="bg1"/>
                </a:solidFill>
                <a:latin typeface="Futura"/>
              </a:rPr>
              <a:t>echt</a:t>
            </a:r>
            <a:r>
              <a:rPr lang="en-US" sz="1600" dirty="0">
                <a:solidFill>
                  <a:schemeClr val="bg1"/>
                </a:solidFill>
                <a:latin typeface="Futura"/>
              </a:rPr>
              <a:t> </a:t>
            </a:r>
            <a:r>
              <a:rPr lang="en-US" sz="1600" dirty="0" err="1">
                <a:solidFill>
                  <a:schemeClr val="bg1"/>
                </a:solidFill>
                <a:latin typeface="Futura"/>
              </a:rPr>
              <a:t>anders</a:t>
            </a:r>
            <a:r>
              <a:rPr lang="en-US" sz="1600" dirty="0">
                <a:solidFill>
                  <a:schemeClr val="bg1"/>
                </a:solidFill>
                <a:latin typeface="Futura"/>
              </a:rPr>
              <a:t> is </a:t>
            </a:r>
            <a:r>
              <a:rPr lang="en-US" sz="1600" dirty="0" err="1">
                <a:solidFill>
                  <a:schemeClr val="bg1"/>
                </a:solidFill>
                <a:latin typeface="Futura"/>
              </a:rPr>
              <a:t>en</a:t>
            </a:r>
            <a:r>
              <a:rPr lang="en-US" sz="1600" dirty="0">
                <a:solidFill>
                  <a:schemeClr val="bg1"/>
                </a:solidFill>
                <a:latin typeface="Futura"/>
              </a:rPr>
              <a:t> </a:t>
            </a:r>
            <a:r>
              <a:rPr lang="en-US" sz="1600" dirty="0" err="1">
                <a:solidFill>
                  <a:schemeClr val="bg1"/>
                </a:solidFill>
                <a:latin typeface="Futura"/>
              </a:rPr>
              <a:t>vergrijzende</a:t>
            </a:r>
            <a:r>
              <a:rPr lang="en-US" sz="1600" dirty="0">
                <a:solidFill>
                  <a:schemeClr val="bg1"/>
                </a:solidFill>
                <a:latin typeface="Futura"/>
              </a:rPr>
              <a:t> </a:t>
            </a:r>
            <a:r>
              <a:rPr lang="en-US" sz="1600" dirty="0" err="1">
                <a:solidFill>
                  <a:schemeClr val="bg1"/>
                </a:solidFill>
                <a:latin typeface="Futura"/>
              </a:rPr>
              <a:t>organisaties</a:t>
            </a:r>
            <a:r>
              <a:rPr lang="en-US" sz="1600" dirty="0">
                <a:solidFill>
                  <a:schemeClr val="bg1"/>
                </a:solidFill>
                <a:latin typeface="Futura"/>
              </a:rPr>
              <a:t> </a:t>
            </a:r>
            <a:r>
              <a:rPr lang="en-US" sz="1600" dirty="0" err="1">
                <a:solidFill>
                  <a:schemeClr val="bg1"/>
                </a:solidFill>
                <a:latin typeface="Futura"/>
              </a:rPr>
              <a:t>omdat</a:t>
            </a:r>
            <a:r>
              <a:rPr lang="en-US" sz="1600" dirty="0">
                <a:solidFill>
                  <a:schemeClr val="bg1"/>
                </a:solidFill>
                <a:latin typeface="Futura"/>
              </a:rPr>
              <a:t> oud is </a:t>
            </a:r>
            <a:r>
              <a:rPr lang="en-US" sz="1600" dirty="0" err="1">
                <a:solidFill>
                  <a:schemeClr val="bg1"/>
                </a:solidFill>
                <a:latin typeface="Futura"/>
              </a:rPr>
              <a:t>blijven</a:t>
            </a:r>
            <a:r>
              <a:rPr lang="en-US" sz="1600" dirty="0">
                <a:solidFill>
                  <a:schemeClr val="bg1"/>
                </a:solidFill>
                <a:latin typeface="Futura"/>
              </a:rPr>
              <a:t> </a:t>
            </a:r>
            <a:r>
              <a:rPr lang="en-US" sz="1600" dirty="0" err="1">
                <a:solidFill>
                  <a:schemeClr val="bg1"/>
                </a:solidFill>
                <a:latin typeface="Futura"/>
              </a:rPr>
              <a:t>hangen</a:t>
            </a:r>
            <a:endParaRPr lang="en-US" sz="1600" dirty="0">
              <a:solidFill>
                <a:schemeClr val="bg1"/>
              </a:solidFill>
              <a:latin typeface="Futura"/>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lang="nl-NL" sz="1000" b="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47% van de banen verdwijnen in de komende 25 jaar (voor grootste gedeelte te maken met robotisering &amp; digitalisering)</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9 op de 10 bedrijven moeten hun verdienmodel aanpassen of accepteren dat het model überhaupt niet meer haalbaar is…</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lang="nl-NL" sz="10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lang="nl-NL" sz="1000" b="0" i="0" u="none" strike="noStrike" kern="1200" baseline="0" dirty="0">
                <a:solidFill>
                  <a:schemeClr val="tx1"/>
                </a:solidFill>
                <a:effectLst/>
                <a:latin typeface="+mn-lt"/>
                <a:ea typeface="+mn-ea"/>
                <a:cs typeface="+mn-cs"/>
              </a:rPr>
              <a:t>Andere </a:t>
            </a:r>
            <a:r>
              <a:rPr lang="nl-NL" sz="1000" b="0" i="0" u="none" strike="noStrike" kern="1200" baseline="0" dirty="0" err="1">
                <a:solidFill>
                  <a:schemeClr val="tx1"/>
                </a:solidFill>
                <a:effectLst/>
                <a:latin typeface="+mn-lt"/>
                <a:ea typeface="+mn-ea"/>
                <a:cs typeface="+mn-cs"/>
              </a:rPr>
              <a:t>facts</a:t>
            </a:r>
            <a:r>
              <a:rPr lang="nl-NL" sz="1000" b="0" i="0" u="none" strike="noStrike" kern="1200" baseline="0" dirty="0">
                <a:solidFill>
                  <a:schemeClr val="tx1"/>
                </a:solidFill>
                <a:effectLst/>
                <a:latin typeface="+mn-lt"/>
                <a:ea typeface="+mn-ea"/>
                <a:cs typeface="+mn-cs"/>
              </a:rPr>
              <a:t> &amp; </a:t>
            </a:r>
            <a:r>
              <a:rPr lang="nl-NL" sz="1000" b="0" i="0" u="none" strike="noStrike" kern="1200" baseline="0" dirty="0" err="1">
                <a:solidFill>
                  <a:schemeClr val="tx1"/>
                </a:solidFill>
                <a:effectLst/>
                <a:latin typeface="+mn-lt"/>
                <a:ea typeface="+mn-ea"/>
                <a:cs typeface="+mn-cs"/>
              </a:rPr>
              <a:t>figures</a:t>
            </a:r>
            <a:r>
              <a:rPr lang="nl-NL" sz="1000" b="0" i="0" u="none" strike="noStrike" kern="1200" baseline="0" dirty="0">
                <a:solidFill>
                  <a:schemeClr val="tx1"/>
                </a:solidFill>
                <a:effectLst/>
                <a:latin typeface="+mn-lt"/>
                <a:ea typeface="+mn-ea"/>
                <a:cs typeface="+mn-cs"/>
              </a:rPr>
              <a:t>: De top 10 banen (meest gewilde medewerkers) bestonden in 2004 nog niet! </a:t>
            </a:r>
            <a:r>
              <a:rPr lang="nl-NL" sz="1000" baseline="0" dirty="0">
                <a:latin typeface="Calibri" panose="020F0502020204030204" pitchFamily="34" charset="0"/>
              </a:rPr>
              <a:t>W</a:t>
            </a:r>
            <a:r>
              <a:rPr lang="nl-NL" sz="1000" b="0" i="0" u="none" strike="noStrike" kern="1200" baseline="0" dirty="0">
                <a:solidFill>
                  <a:schemeClr val="tx1"/>
                </a:solidFill>
                <a:effectLst/>
                <a:latin typeface="+mn-lt"/>
                <a:ea typeface="+mn-ea"/>
                <a:cs typeface="+mn-cs"/>
              </a:rPr>
              <a:t>e leiden studenten nu op voor banen die nog niet bestaan. Om problemen op te lossen waarvan we het bestaan nog niet weten. Tegelijk leiden we studenten op voor banen die straks niet meer bestaan. </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lang="nl-NL" sz="1000" kern="1200" baseline="0" dirty="0">
              <a:solidFill>
                <a:prstClr val="black"/>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lang="nl-NL" sz="1000" dirty="0">
                <a:solidFill>
                  <a:prstClr val="black"/>
                </a:solidFill>
              </a:rPr>
              <a:t>De</a:t>
            </a:r>
            <a:r>
              <a:rPr lang="nl-NL" sz="1000" baseline="0" dirty="0">
                <a:solidFill>
                  <a:prstClr val="black"/>
                </a:solidFill>
              </a:rPr>
              <a:t> wereld is nog nooit zo snel in beweging geweest. Denk aan:</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De technologische explosie die effect heeft op alles!</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Robotica, Virtual </a:t>
            </a:r>
            <a:r>
              <a:rPr lang="nl-NL" sz="1000" baseline="0" dirty="0" err="1">
                <a:solidFill>
                  <a:prstClr val="black"/>
                </a:solidFill>
              </a:rPr>
              <a:t>reality</a:t>
            </a:r>
            <a:r>
              <a:rPr lang="nl-NL" sz="1000" baseline="0" dirty="0">
                <a:solidFill>
                  <a:prstClr val="black"/>
                </a:solidFill>
              </a:rPr>
              <a:t>, Biotechnologie, </a:t>
            </a:r>
            <a:r>
              <a:rPr lang="nl-NL" sz="1000" baseline="0" dirty="0" err="1">
                <a:solidFill>
                  <a:prstClr val="black"/>
                </a:solidFill>
              </a:rPr>
              <a:t>Neurotech</a:t>
            </a:r>
            <a:r>
              <a:rPr lang="nl-NL" sz="1000" baseline="0" dirty="0">
                <a:solidFill>
                  <a:prstClr val="black"/>
                </a:solidFill>
              </a:rPr>
              <a:t>, </a:t>
            </a:r>
            <a:r>
              <a:rPr lang="nl-NL" sz="1000" baseline="0" dirty="0" err="1">
                <a:solidFill>
                  <a:prstClr val="black"/>
                </a:solidFill>
              </a:rPr>
              <a:t>Nanotech</a:t>
            </a:r>
            <a:r>
              <a:rPr lang="nl-NL" sz="1000" baseline="0" dirty="0">
                <a:solidFill>
                  <a:prstClr val="black"/>
                </a:solidFill>
              </a:rPr>
              <a:t>, Big data </a:t>
            </a:r>
            <a:r>
              <a:rPr lang="nl-NL" sz="1000" baseline="0" dirty="0" err="1">
                <a:solidFill>
                  <a:prstClr val="black"/>
                </a:solidFill>
              </a:rPr>
              <a:t>etc</a:t>
            </a:r>
            <a:endParaRPr lang="nl-NL" sz="1000" baseline="0" dirty="0">
              <a:solidFill>
                <a:prstClr val="black"/>
              </a:solidFill>
            </a:endParaRP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Demografische ontwikkelingen</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Globalisering en mobiliteit</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err="1">
                <a:solidFill>
                  <a:prstClr val="black"/>
                </a:solidFill>
              </a:rPr>
              <a:t>Disruptive</a:t>
            </a:r>
            <a:r>
              <a:rPr lang="nl-NL" sz="1000" baseline="0" dirty="0">
                <a:solidFill>
                  <a:prstClr val="black"/>
                </a:solidFill>
              </a:rPr>
              <a:t> </a:t>
            </a:r>
            <a:r>
              <a:rPr lang="nl-NL" sz="1000" baseline="0" dirty="0" err="1">
                <a:solidFill>
                  <a:prstClr val="black"/>
                </a:solidFill>
              </a:rPr>
              <a:t>markets</a:t>
            </a:r>
            <a:r>
              <a:rPr lang="nl-NL" sz="1000" baseline="0" dirty="0">
                <a:solidFill>
                  <a:prstClr val="black"/>
                </a:solidFill>
              </a:rPr>
              <a:t> en andere nieuwkomers die de markt veranderen</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dirty="0">
                <a:latin typeface="+mn-lt"/>
              </a:rPr>
              <a:t>Er wordt meer en meer verwacht dat we participeren, delen en zelfredzaam zijn</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latin typeface="+mn-lt"/>
              </a:rPr>
              <a:t>Mensen zijn steeds hoger opgeleid</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dirty="0">
                <a:latin typeface="+mn-lt"/>
              </a:rPr>
              <a:t>De consumptie</a:t>
            </a:r>
            <a:r>
              <a:rPr lang="nl-NL" sz="1000" baseline="0" dirty="0">
                <a:latin typeface="+mn-lt"/>
              </a:rPr>
              <a:t> maatschappij verandert in een circulaire deeleconomie</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dirty="0">
                <a:latin typeface="+mn-lt"/>
              </a:rPr>
              <a:t>Duurzaamheid wordt niet meer steeds belangrijker, maar staat centraal</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dirty="0">
                <a:latin typeface="+mn-lt"/>
              </a:rPr>
              <a:t>Terrorisme, klimaatcrisis, gigantische</a:t>
            </a:r>
            <a:r>
              <a:rPr lang="nl-NL" sz="1000" baseline="0" dirty="0">
                <a:latin typeface="+mn-lt"/>
              </a:rPr>
              <a:t> groei in wereldbevolking, schaarsheid van natuurlijke energie bronnen/voedsel/water</a:t>
            </a:r>
            <a:r>
              <a:rPr lang="nl-NL" sz="1000" dirty="0">
                <a:latin typeface="+mn-lt"/>
              </a:rPr>
              <a:t>. Er zijn steeds meer externe</a:t>
            </a:r>
            <a:r>
              <a:rPr lang="nl-NL" sz="1000" baseline="0" dirty="0">
                <a:latin typeface="+mn-lt"/>
              </a:rPr>
              <a:t> gevaren.</a:t>
            </a:r>
            <a:endParaRPr lang="nl-NL" sz="1000" dirty="0">
              <a:latin typeface="+mn-lt"/>
            </a:endParaRP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Banen die verdwijnen en juist ontstaan</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Krapte op de arbeidsmarkt</a:t>
            </a:r>
          </a:p>
          <a:p>
            <a:pPr marL="171450" marR="0" lvl="0" indent="-17145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Char char="•"/>
              <a:tabLst/>
              <a:defRPr/>
            </a:pPr>
            <a:r>
              <a:rPr lang="nl-NL" sz="1000" baseline="0" dirty="0">
                <a:solidFill>
                  <a:prstClr val="black"/>
                </a:solidFill>
              </a:rPr>
              <a:t>Flexibele contracten</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lang="nl-NL" sz="1000" baseline="0" dirty="0">
              <a:solidFill>
                <a:prstClr val="black"/>
              </a:solidFill>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lang="nl-NL" sz="1000" baseline="0" dirty="0">
                <a:solidFill>
                  <a:prstClr val="black"/>
                </a:solidFill>
              </a:rPr>
              <a:t>Banen die verdwenen zijn/langzaam aan het verdwijnen zijn: Reisagent, Tolk, Postbode. Banen die misschien verdwijnen: Taxichauffeur, Notaris, Huisarts. Wie zal het zeggen? Noem eens wat nieuwe banen….Digitale marketing specialist, </a:t>
            </a:r>
            <a:r>
              <a:rPr lang="nl-NL" sz="1000" baseline="0" dirty="0" err="1">
                <a:solidFill>
                  <a:prstClr val="black"/>
                </a:solidFill>
              </a:rPr>
              <a:t>Social</a:t>
            </a:r>
            <a:r>
              <a:rPr lang="nl-NL" sz="1000" baseline="0" dirty="0">
                <a:solidFill>
                  <a:prstClr val="black"/>
                </a:solidFill>
              </a:rPr>
              <a:t> media manager, Big data analist, App designer/</a:t>
            </a:r>
            <a:r>
              <a:rPr lang="nl-NL" sz="1000" baseline="0" dirty="0" err="1">
                <a:solidFill>
                  <a:prstClr val="black"/>
                </a:solidFill>
              </a:rPr>
              <a:t>developer</a:t>
            </a:r>
            <a:r>
              <a:rPr lang="nl-NL" sz="1000" baseline="0" dirty="0">
                <a:solidFill>
                  <a:prstClr val="black"/>
                </a:solidFill>
              </a:rPr>
              <a:t>, </a:t>
            </a:r>
            <a:r>
              <a:rPr lang="nl-NL" sz="1000" baseline="0" dirty="0" err="1">
                <a:solidFill>
                  <a:prstClr val="black"/>
                </a:solidFill>
              </a:rPr>
              <a:t>Blogger</a:t>
            </a:r>
            <a:r>
              <a:rPr lang="nl-NL" sz="1000" baseline="0" dirty="0">
                <a:solidFill>
                  <a:prstClr val="black"/>
                </a:solidFill>
              </a:rPr>
              <a:t>/Vlogger, </a:t>
            </a:r>
            <a:r>
              <a:rPr lang="nl-NL" sz="1000" baseline="0" dirty="0" err="1">
                <a:solidFill>
                  <a:prstClr val="black"/>
                </a:solidFill>
              </a:rPr>
              <a:t>Social</a:t>
            </a:r>
            <a:r>
              <a:rPr lang="nl-NL" sz="1000" baseline="0" dirty="0">
                <a:solidFill>
                  <a:prstClr val="black"/>
                </a:solidFill>
              </a:rPr>
              <a:t> Media Manager, Chief </a:t>
            </a:r>
            <a:r>
              <a:rPr lang="nl-NL" sz="1000" baseline="0" dirty="0" err="1">
                <a:solidFill>
                  <a:prstClr val="black"/>
                </a:solidFill>
              </a:rPr>
              <a:t>listening</a:t>
            </a:r>
            <a:r>
              <a:rPr lang="nl-NL" sz="1000" baseline="0" dirty="0">
                <a:solidFill>
                  <a:prstClr val="black"/>
                </a:solidFill>
              </a:rPr>
              <a:t> </a:t>
            </a:r>
            <a:r>
              <a:rPr lang="nl-NL" sz="1000" baseline="0" dirty="0" err="1">
                <a:solidFill>
                  <a:prstClr val="black"/>
                </a:solidFill>
              </a:rPr>
              <a:t>officer</a:t>
            </a:r>
            <a:r>
              <a:rPr lang="nl-NL" sz="1000" baseline="0" dirty="0">
                <a:solidFill>
                  <a:prstClr val="black"/>
                </a:solidFill>
              </a:rPr>
              <a:t>, SEO specialist, Cloud service specialist, Market research data </a:t>
            </a:r>
            <a:r>
              <a:rPr lang="nl-NL" sz="1000" baseline="0" dirty="0" err="1">
                <a:solidFill>
                  <a:prstClr val="black"/>
                </a:solidFill>
              </a:rPr>
              <a:t>miner</a:t>
            </a:r>
            <a:r>
              <a:rPr lang="nl-NL" sz="1000" baseline="0" dirty="0">
                <a:solidFill>
                  <a:prstClr val="black"/>
                </a:solidFill>
              </a:rPr>
              <a:t> </a:t>
            </a:r>
            <a:r>
              <a:rPr lang="nl-NL" sz="1000" baseline="0" dirty="0" err="1">
                <a:solidFill>
                  <a:prstClr val="black"/>
                </a:solidFill>
              </a:rPr>
              <a:t>etc</a:t>
            </a:r>
            <a:r>
              <a:rPr lang="nl-NL" sz="1000" baseline="0" dirty="0">
                <a:solidFill>
                  <a:prstClr val="black"/>
                </a:solidFill>
              </a:rPr>
              <a:t> </a:t>
            </a:r>
            <a:r>
              <a:rPr lang="nl-NL" sz="1000" baseline="0" dirty="0" err="1">
                <a:solidFill>
                  <a:prstClr val="black"/>
                </a:solidFill>
              </a:rPr>
              <a:t>etc</a:t>
            </a:r>
            <a:endParaRPr lang="nl-NL" sz="1000" dirty="0">
              <a:solidFill>
                <a:prstClr val="black"/>
              </a:solidFill>
            </a:endParaRPr>
          </a:p>
          <a:p>
            <a:pPr>
              <a:lnSpc>
                <a:spcPct val="150000"/>
              </a:lnSpc>
              <a:buClr>
                <a:srgbClr val="AADD6D"/>
              </a:buClr>
            </a:pPr>
            <a:endParaRPr lang="nl-NL" sz="1000" baseline="0" dirty="0">
              <a:solidFill>
                <a:prstClr val="black"/>
              </a:solidFill>
            </a:endParaRPr>
          </a:p>
          <a:p>
            <a:pPr marL="0" marR="0" lvl="0" indent="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None/>
              <a:tabLst/>
              <a:defRPr/>
            </a:pPr>
            <a:r>
              <a:rPr lang="nl-NL" sz="1000" baseline="0" dirty="0">
                <a:solidFill>
                  <a:prstClr val="black"/>
                </a:solidFill>
              </a:rPr>
              <a:t>Deze krachten creëren een enorme shift. (</a:t>
            </a:r>
            <a:r>
              <a:rPr lang="nl-NL" sz="1000" baseline="0" dirty="0" err="1">
                <a:solidFill>
                  <a:prstClr val="black"/>
                </a:solidFill>
              </a:rPr>
              <a:t>Leestip</a:t>
            </a:r>
            <a:r>
              <a:rPr lang="nl-NL" sz="1000" baseline="0" dirty="0">
                <a:solidFill>
                  <a:prstClr val="black"/>
                </a:solidFill>
              </a:rPr>
              <a:t>: </a:t>
            </a:r>
            <a:r>
              <a:rPr lang="nl-NL" sz="1000" baseline="0" dirty="0" err="1">
                <a:latin typeface="+mn-lt"/>
              </a:rPr>
              <a:t>the</a:t>
            </a:r>
            <a:r>
              <a:rPr lang="nl-NL" sz="1000" baseline="0" dirty="0">
                <a:latin typeface="+mn-lt"/>
              </a:rPr>
              <a:t> </a:t>
            </a:r>
            <a:r>
              <a:rPr lang="nl-NL" sz="1000" baseline="0" dirty="0" err="1">
                <a:latin typeface="+mn-lt"/>
              </a:rPr>
              <a:t>future</a:t>
            </a:r>
            <a:r>
              <a:rPr lang="nl-NL" sz="1000" baseline="0" dirty="0">
                <a:latin typeface="+mn-lt"/>
              </a:rPr>
              <a:t> of </a:t>
            </a:r>
            <a:r>
              <a:rPr lang="nl-NL" sz="1000" baseline="0" dirty="0" err="1">
                <a:latin typeface="+mn-lt"/>
              </a:rPr>
              <a:t>work</a:t>
            </a:r>
            <a:r>
              <a:rPr lang="nl-NL" sz="1000" baseline="0" dirty="0">
                <a:latin typeface="+mn-lt"/>
              </a:rPr>
              <a:t>; Lynda </a:t>
            </a:r>
            <a:r>
              <a:rPr lang="nl-NL" sz="1000" baseline="0" dirty="0" err="1">
                <a:latin typeface="+mn-lt"/>
              </a:rPr>
              <a:t>Gratton</a:t>
            </a:r>
            <a:r>
              <a:rPr lang="nl-NL" sz="1000" baseline="0" dirty="0">
                <a:latin typeface="+mn-lt"/>
              </a:rPr>
              <a:t>). </a:t>
            </a:r>
            <a:r>
              <a:rPr lang="nl-NL" sz="1000" baseline="0" dirty="0">
                <a:solidFill>
                  <a:prstClr val="black"/>
                </a:solidFill>
              </a:rPr>
              <a:t>Deze nieuwe en snel veranderende wereld vraagt al met al om een nieuwe blik op werk, wendbaarheid, snelheid en vraagt van individuen en organisaties om zichzelf steeds te blijven vernieuwen en in beweging te blijven. Want het is…</a:t>
            </a:r>
          </a:p>
          <a:p>
            <a:pPr marL="0" marR="0" lvl="0" indent="0" algn="l" defTabSz="914400" rtl="0" eaLnBrk="1" fontAlgn="auto" latinLnBrk="0" hangingPunct="1">
              <a:lnSpc>
                <a:spcPct val="150000"/>
              </a:lnSpc>
              <a:spcBef>
                <a:spcPts val="0"/>
              </a:spcBef>
              <a:spcAft>
                <a:spcPts val="0"/>
              </a:spcAft>
              <a:buClr>
                <a:srgbClr val="AADD6D"/>
              </a:buClr>
              <a:buSzTx/>
              <a:buFont typeface="Arial" panose="020B0604020202020204" pitchFamily="34" charset="0"/>
              <a:buNone/>
              <a:tabLst/>
              <a:defRPr/>
            </a:pPr>
            <a:endParaRPr lang="nl-NL" sz="1000" dirty="0">
              <a:solidFill>
                <a:prstClr val="black"/>
              </a:solidFill>
            </a:endParaRPr>
          </a:p>
          <a:p>
            <a:pPr defTabSz="919978">
              <a:defRPr/>
            </a:pPr>
            <a:endParaRPr lang="nl-NL" sz="1000" dirty="0"/>
          </a:p>
          <a:p>
            <a:pPr defTabSz="919978">
              <a:defRPr/>
            </a:pPr>
            <a:endParaRPr lang="nl-NL"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nl-NL" sz="1000" dirty="0">
              <a:solidFill>
                <a:prstClr val="black"/>
              </a:solidFill>
              <a:latin typeface="Calibri" panose="020F0502020204030204" pitchFamily="34" charset="0"/>
            </a:endParaRPr>
          </a:p>
          <a:p>
            <a:pPr>
              <a:lnSpc>
                <a:spcPct val="150000"/>
              </a:lnSpc>
              <a:buClr>
                <a:srgbClr val="AADD6D"/>
              </a:buClr>
            </a:pPr>
            <a:endParaRPr lang="nl-NL" sz="1000" baseline="0" dirty="0">
              <a:solidFill>
                <a:prstClr val="black"/>
              </a:solidFill>
            </a:endParaRPr>
          </a:p>
          <a:p>
            <a:pPr>
              <a:lnSpc>
                <a:spcPct val="150000"/>
              </a:lnSpc>
              <a:buClr>
                <a:srgbClr val="AADD6D"/>
              </a:buClr>
            </a:pPr>
            <a:endParaRPr lang="nl-NL" sz="1000" baseline="0" dirty="0">
              <a:solidFill>
                <a:prstClr val="black"/>
              </a:solidFill>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855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Prioriteren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&amp;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interventies</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bedenken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implementeren</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Elke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interventie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kiest</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hangt</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af</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van de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problematiek</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de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behoeften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van de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verschillende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generaties</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in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jouw</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organisatie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wat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als</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organisatie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wenst</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Bijv</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Veel</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burn-out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bij</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jong</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Verouderd</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default HR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beleid</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Problemen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bij</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jonge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ouders</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werktijden</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Eilandjes</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Best practices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noemen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Freestyle Friday: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dat</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jeje</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op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vrijdag</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kunt</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focussen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op het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innoveren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of het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ontwikkelen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van future-</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prorof</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vaarigheden</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Benefit budget: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deel</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salaruis</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besteden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aan</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vrijwilligerswerk</a:t>
            </a:r>
            <a:r>
              <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of </a:t>
            </a:r>
            <a:r>
              <a:rPr kumimoji="0" lang="en-GB" sz="10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vitaliteit</a:t>
            </a: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indent="0">
              <a:lnSpc>
                <a:spcPct val="150000"/>
              </a:lnSpc>
              <a:buClr>
                <a:srgbClr val="AADD6D"/>
              </a:buClr>
              <a:buFont typeface="Wingdings" panose="05000000000000000000" pitchFamily="2" charset="2"/>
              <a:buNone/>
            </a:pPr>
            <a:endParaRPr lang="nl-NL" sz="1050" baseline="0" dirty="0">
              <a:latin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10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het gaat niet om acties, vooral om </a:t>
            </a:r>
            <a:r>
              <a:rPr lang="nl-NL" dirty="0" err="1"/>
              <a:t>aittidue</a:t>
            </a:r>
            <a:r>
              <a:rPr lang="nl-NL" dirty="0"/>
              <a:t>. Van ok, </a:t>
            </a:r>
            <a:r>
              <a:rPr lang="nl-NL" dirty="0" err="1"/>
              <a:t>boomer</a:t>
            </a:r>
            <a:r>
              <a:rPr lang="nl-NL" dirty="0"/>
              <a:t>…talk </a:t>
            </a:r>
            <a:r>
              <a:rPr lang="nl-NL" dirty="0" err="1"/>
              <a:t>to</a:t>
            </a:r>
            <a:r>
              <a:rPr lang="nl-NL" dirty="0"/>
              <a:t> </a:t>
            </a:r>
            <a:r>
              <a:rPr lang="nl-NL" dirty="0" err="1"/>
              <a:t>the</a:t>
            </a:r>
            <a:r>
              <a:rPr lang="nl-NL" dirty="0"/>
              <a:t> hand </a:t>
            </a:r>
            <a:r>
              <a:rPr lang="nl-NL" dirty="0" err="1"/>
              <a:t>and</a:t>
            </a:r>
            <a:r>
              <a:rPr lang="nl-NL" dirty="0"/>
              <a:t> </a:t>
            </a:r>
            <a:r>
              <a:rPr lang="nl-NL" dirty="0" err="1"/>
              <a:t>shut</a:t>
            </a:r>
            <a:r>
              <a:rPr lang="nl-NL" dirty="0"/>
              <a:t> op. Naar talk </a:t>
            </a:r>
            <a:r>
              <a:rPr lang="nl-NL" dirty="0" err="1"/>
              <a:t>to</a:t>
            </a:r>
            <a:r>
              <a:rPr lang="nl-NL" dirty="0"/>
              <a:t> me, open up!</a:t>
            </a:r>
          </a:p>
        </p:txBody>
      </p:sp>
      <p:sp>
        <p:nvSpPr>
          <p:cNvPr id="4" name="Tijdelijke aanduiding voor dianummer 3"/>
          <p:cNvSpPr>
            <a:spLocks noGrp="1"/>
          </p:cNvSpPr>
          <p:nvPr>
            <p:ph type="sldNum" sz="quarter" idx="5"/>
          </p:nvPr>
        </p:nvSpPr>
        <p:spPr/>
        <p:txBody>
          <a:bodyPr/>
          <a:lstStyle/>
          <a:p>
            <a:fld id="{B8983D99-9A90-4355-805F-7163DE0FADCE}" type="slidenum">
              <a:rPr lang="nl-NL" smtClean="0"/>
              <a:t>22</a:t>
            </a:fld>
            <a:endParaRPr lang="nl-NL"/>
          </a:p>
        </p:txBody>
      </p:sp>
    </p:spTree>
    <p:extLst>
      <p:ext uri="{BB962C8B-B14F-4D97-AF65-F5344CB8AC3E}">
        <p14:creationId xmlns:p14="http://schemas.microsoft.com/office/powerpoint/2010/main" val="229367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0285" rtl="0" eaLnBrk="1" fontAlgn="auto" latinLnBrk="0" hangingPunct="1">
              <a:lnSpc>
                <a:spcPct val="100000"/>
              </a:lnSpc>
              <a:spcBef>
                <a:spcPts val="0"/>
              </a:spcBef>
              <a:spcAft>
                <a:spcPts val="0"/>
              </a:spcAft>
              <a:buClrTx/>
              <a:buSzTx/>
              <a:buFontTx/>
              <a:buNone/>
              <a:tabLst/>
              <a:defRPr/>
            </a:pPr>
            <a:r>
              <a:rPr lang="nl-NL" baseline="0" dirty="0"/>
              <a:t>Praat zoals je met je kinderen in gesprek gaat. Open, stimulerend, coachend, </a:t>
            </a:r>
            <a:r>
              <a:rPr lang="nl-NL" baseline="0" dirty="0" err="1"/>
              <a:t>dirext</a:t>
            </a:r>
            <a:r>
              <a:rPr lang="nl-NL" baseline="0" dirty="0"/>
              <a:t>, nieuwsgierig, kwetsbaar, eerlijk!</a:t>
            </a:r>
          </a:p>
          <a:p>
            <a:pPr marL="0" marR="0" indent="0" algn="l" defTabSz="910285" rtl="0" eaLnBrk="1" fontAlgn="auto" latinLnBrk="0" hangingPunct="1">
              <a:lnSpc>
                <a:spcPct val="100000"/>
              </a:lnSpc>
              <a:spcBef>
                <a:spcPts val="0"/>
              </a:spcBef>
              <a:spcAft>
                <a:spcPts val="0"/>
              </a:spcAft>
              <a:buClrTx/>
              <a:buSzTx/>
              <a:buFontTx/>
              <a:buNone/>
              <a:tabLst/>
              <a:defRPr/>
            </a:pPr>
            <a:r>
              <a:rPr lang="nl-NL" baseline="0" dirty="0"/>
              <a:t>Wanneer vond je me echt een ontzettende </a:t>
            </a:r>
            <a:r>
              <a:rPr lang="nl-NL" baseline="0" dirty="0" err="1"/>
              <a:t>ekel</a:t>
            </a:r>
            <a:r>
              <a:rPr lang="nl-NL" baseline="0" dirty="0"/>
              <a: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559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Asl</a:t>
            </a:r>
            <a:r>
              <a:rPr lang="nl-NL" dirty="0"/>
              <a:t> je er geen antwoord op krijgt dan heb je: 1. mini </a:t>
            </a:r>
            <a:r>
              <a:rPr lang="nl-NL" dirty="0" err="1"/>
              <a:t>me’s</a:t>
            </a:r>
            <a:r>
              <a:rPr lang="nl-NL" dirty="0"/>
              <a:t> aangenomen of 2. Een omgeving gecreëerd waarin ze monddood zijn gemaakt. </a:t>
            </a:r>
          </a:p>
          <a:p>
            <a:endParaRPr lang="nl-NL" dirty="0"/>
          </a:p>
          <a:p>
            <a:r>
              <a:rPr lang="nl-NL" dirty="0"/>
              <a:t>Geef ze niet alleen een plek aan tafel maar een stem aan tafel. En daar zal je ze voor uit moeten nodigen! Ze zijn nu vaak negatief kritisch omdat ze murw zijn. Vraag ze positief kritisch te zijn.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262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 je snotaap…</a:t>
            </a:r>
          </a:p>
          <a:p>
            <a:r>
              <a:rPr lang="nl-NL" dirty="0"/>
              <a:t>Durf ook </a:t>
            </a:r>
            <a:r>
              <a:rPr lang="nl-NL" dirty="0" err="1"/>
              <a:t>snotspane</a:t>
            </a:r>
            <a:r>
              <a:rPr lang="nl-NL" dirty="0"/>
              <a:t> aan te nemen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B8983D99-9A90-4355-805F-7163DE0FADCE}" type="slidenum">
              <a:rPr lang="nl-NL" smtClean="0"/>
              <a:t>25</a:t>
            </a:fld>
            <a:endParaRPr lang="nl-NL"/>
          </a:p>
        </p:txBody>
      </p:sp>
    </p:spTree>
    <p:extLst>
      <p:ext uri="{BB962C8B-B14F-4D97-AF65-F5344CB8AC3E}">
        <p14:creationId xmlns:p14="http://schemas.microsoft.com/office/powerpoint/2010/main" val="17721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Vandaag met elkaar in een grot</a:t>
            </a:r>
          </a:p>
        </p:txBody>
      </p:sp>
      <p:sp>
        <p:nvSpPr>
          <p:cNvPr id="4" name="Tijdelijke aanduiding voor dianummer 3"/>
          <p:cNvSpPr>
            <a:spLocks noGrp="1"/>
          </p:cNvSpPr>
          <p:nvPr>
            <p:ph type="sldNum" sz="quarter" idx="5"/>
          </p:nvPr>
        </p:nvSpPr>
        <p:spPr/>
        <p:txBody>
          <a:bodyPr/>
          <a:lstStyle/>
          <a:p>
            <a:fld id="{B8983D99-9A90-4355-805F-7163DE0FADCE}" type="slidenum">
              <a:rPr lang="nl-NL" smtClean="0"/>
              <a:t>26</a:t>
            </a:fld>
            <a:endParaRPr lang="nl-NL"/>
          </a:p>
        </p:txBody>
      </p:sp>
    </p:spTree>
    <p:extLst>
      <p:ext uri="{BB962C8B-B14F-4D97-AF65-F5344CB8AC3E}">
        <p14:creationId xmlns:p14="http://schemas.microsoft.com/office/powerpoint/2010/main" val="1015803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50000"/>
              </a:lnSpc>
              <a:buClr>
                <a:srgbClr val="AADD6D"/>
              </a:buClr>
              <a:buFont typeface="Wingdings" panose="05000000000000000000" pitchFamily="2" charset="2"/>
              <a:buNone/>
            </a:pPr>
            <a:r>
              <a:rPr lang="nl-NL" sz="1050" baseline="0" dirty="0">
                <a:latin typeface="Calibri" panose="020F0502020204030204" pitchFamily="34" charset="0"/>
                <a:cs typeface="Calibri" panose="020F0502020204030204" pitchFamily="34" charset="0"/>
              </a:rPr>
              <a:t>Wees trots op je vak! Enthousiasme werkt aanstekelijk!!</a:t>
            </a:r>
          </a:p>
          <a:p>
            <a:pPr marL="0" indent="0">
              <a:lnSpc>
                <a:spcPct val="150000"/>
              </a:lnSpc>
              <a:buClr>
                <a:srgbClr val="AADD6D"/>
              </a:buClr>
              <a:buFont typeface="Wingdings" panose="05000000000000000000" pitchFamily="2" charset="2"/>
              <a:buNone/>
            </a:pPr>
            <a:endParaRPr lang="nl-NL" sz="1050" baseline="0" dirty="0">
              <a:latin typeface="Calibri" panose="020F0502020204030204" pitchFamily="34" charset="0"/>
              <a:cs typeface="Calibri" panose="020F0502020204030204" pitchFamily="34" charset="0"/>
            </a:endParaRPr>
          </a:p>
          <a:p>
            <a:pPr marL="0" indent="0">
              <a:lnSpc>
                <a:spcPct val="150000"/>
              </a:lnSpc>
              <a:buClr>
                <a:srgbClr val="AADD6D"/>
              </a:buClr>
              <a:buFont typeface="Wingdings" panose="05000000000000000000" pitchFamily="2" charset="2"/>
              <a:buNone/>
            </a:pPr>
            <a:r>
              <a:rPr lang="nl-NL" sz="1050" baseline="0" dirty="0">
                <a:latin typeface="Calibri" panose="020F0502020204030204" pitchFamily="34" charset="0"/>
                <a:cs typeface="Calibri" panose="020F0502020204030204" pitchFamily="34" charset="0"/>
              </a:rPr>
              <a:t>Durf te veranderen, dingen los te laten.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561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0285"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66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buClr>
                <a:srgbClr val="AADD6D"/>
              </a:buClr>
            </a:pPr>
            <a:r>
              <a:rPr lang="nl-NL" sz="1000" dirty="0">
                <a:latin typeface="+mn-lt"/>
              </a:rPr>
              <a:t>Nogmaals: We gaan praten over generaties en generatieverschillen. Daarbij is generaliseren natuurlijk onvermijdelijk.</a:t>
            </a:r>
            <a:r>
              <a:rPr lang="nl-NL" sz="1000" baseline="0" dirty="0">
                <a:latin typeface="+mn-lt"/>
              </a:rPr>
              <a:t> Misschien</a:t>
            </a:r>
            <a:r>
              <a:rPr lang="nl-NL" sz="1000" dirty="0">
                <a:latin typeface="+mn-lt"/>
              </a:rPr>
              <a:t> herken je niet alles,</a:t>
            </a:r>
            <a:r>
              <a:rPr lang="nl-NL" sz="1000" baseline="0" dirty="0">
                <a:latin typeface="+mn-lt"/>
              </a:rPr>
              <a:t> dat hoeft ook niet. Het gaat om </a:t>
            </a:r>
            <a:r>
              <a:rPr lang="nl-NL" sz="1000" dirty="0">
                <a:latin typeface="+mn-lt"/>
              </a:rPr>
              <a:t>de grote lijn! De </a:t>
            </a:r>
            <a:r>
              <a:rPr lang="nl-NL" sz="1000" baseline="0" dirty="0">
                <a:latin typeface="+mn-lt"/>
              </a:rPr>
              <a:t>beweging die zichtbaar is door de tijd heen. </a:t>
            </a:r>
            <a:r>
              <a:rPr lang="en-AU" sz="1000" dirty="0">
                <a:latin typeface="+mn-lt"/>
              </a:rPr>
              <a:t>Criticasters van</a:t>
            </a:r>
            <a:r>
              <a:rPr lang="en-AU" sz="1000" baseline="0" dirty="0">
                <a:latin typeface="+mn-lt"/>
              </a:rPr>
              <a:t> </a:t>
            </a:r>
            <a:r>
              <a:rPr lang="en-AU" sz="1000" baseline="0" dirty="0" err="1">
                <a:latin typeface="+mn-lt"/>
              </a:rPr>
              <a:t>generatiemanagement</a:t>
            </a:r>
            <a:r>
              <a:rPr lang="en-AU" sz="1000" baseline="0" dirty="0">
                <a:latin typeface="+mn-lt"/>
              </a:rPr>
              <a:t> </a:t>
            </a:r>
            <a:r>
              <a:rPr lang="en-AU" sz="1000" baseline="0" dirty="0" err="1">
                <a:latin typeface="+mn-lt"/>
              </a:rPr>
              <a:t>en</a:t>
            </a:r>
            <a:r>
              <a:rPr lang="en-AU" sz="1000" baseline="0" dirty="0">
                <a:latin typeface="+mn-lt"/>
              </a:rPr>
              <a:t> </a:t>
            </a:r>
            <a:r>
              <a:rPr lang="en-AU" sz="1000" baseline="0" dirty="0" err="1">
                <a:latin typeface="+mn-lt"/>
              </a:rPr>
              <a:t>generatiediversiteti</a:t>
            </a:r>
            <a:r>
              <a:rPr lang="en-AU" sz="1000" baseline="0" dirty="0">
                <a:latin typeface="+mn-lt"/>
              </a:rPr>
              <a:t> </a:t>
            </a:r>
            <a:r>
              <a:rPr lang="en-AU" sz="1000" baseline="0" dirty="0" err="1">
                <a:latin typeface="+mn-lt"/>
              </a:rPr>
              <a:t>zeggen</a:t>
            </a:r>
            <a:r>
              <a:rPr lang="en-AU" sz="1000" baseline="0" dirty="0">
                <a:latin typeface="+mn-lt"/>
              </a:rPr>
              <a:t> </a:t>
            </a:r>
            <a:r>
              <a:rPr lang="en-AU" sz="1000" baseline="0" dirty="0" err="1">
                <a:latin typeface="+mn-lt"/>
              </a:rPr>
              <a:t>dat</a:t>
            </a:r>
            <a:r>
              <a:rPr lang="en-AU" sz="1000" baseline="0" dirty="0">
                <a:latin typeface="+mn-lt"/>
              </a:rPr>
              <a:t> het </a:t>
            </a:r>
            <a:r>
              <a:rPr lang="en-AU" sz="1000" baseline="0" dirty="0" err="1">
                <a:latin typeface="+mn-lt"/>
              </a:rPr>
              <a:t>eigenlijk</a:t>
            </a:r>
            <a:r>
              <a:rPr lang="en-AU" sz="1000" baseline="0" dirty="0">
                <a:latin typeface="+mn-lt"/>
              </a:rPr>
              <a:t> </a:t>
            </a:r>
            <a:r>
              <a:rPr lang="en-AU" sz="1000" baseline="0" dirty="0" err="1">
                <a:latin typeface="+mn-lt"/>
              </a:rPr>
              <a:t>alleen</a:t>
            </a:r>
            <a:r>
              <a:rPr lang="en-AU" sz="1000" baseline="0" dirty="0">
                <a:latin typeface="+mn-lt"/>
              </a:rPr>
              <a:t> maar </a:t>
            </a:r>
            <a:r>
              <a:rPr lang="en-AU" sz="1000" baseline="0" dirty="0" err="1">
                <a:latin typeface="+mn-lt"/>
              </a:rPr>
              <a:t>gaat</a:t>
            </a:r>
            <a:r>
              <a:rPr lang="en-AU" sz="1000" baseline="0" dirty="0">
                <a:latin typeface="+mn-lt"/>
              </a:rPr>
              <a:t> om </a:t>
            </a:r>
            <a:r>
              <a:rPr lang="en-AU" sz="1000" baseline="0" dirty="0" err="1">
                <a:latin typeface="+mn-lt"/>
              </a:rPr>
              <a:t>levensfases</a:t>
            </a:r>
            <a:r>
              <a:rPr lang="en-AU" sz="1000" baseline="0" dirty="0">
                <a:latin typeface="+mn-lt"/>
              </a:rPr>
              <a:t>. </a:t>
            </a:r>
            <a:r>
              <a:rPr lang="en-AU" sz="1000" baseline="0" dirty="0" err="1">
                <a:latin typeface="+mn-lt"/>
              </a:rPr>
              <a:t>Natuurlijk</a:t>
            </a:r>
            <a:r>
              <a:rPr lang="en-AU" sz="1000" baseline="0" dirty="0">
                <a:latin typeface="+mn-lt"/>
              </a:rPr>
              <a:t> </a:t>
            </a:r>
            <a:r>
              <a:rPr lang="en-AU" sz="1000" baseline="0" dirty="0" err="1">
                <a:latin typeface="+mn-lt"/>
              </a:rPr>
              <a:t>heb</a:t>
            </a:r>
            <a:r>
              <a:rPr lang="en-AU" sz="1000" baseline="0" dirty="0">
                <a:latin typeface="+mn-lt"/>
              </a:rPr>
              <a:t> </a:t>
            </a:r>
            <a:r>
              <a:rPr lang="en-AU" sz="1000" baseline="0" dirty="0" err="1">
                <a:latin typeface="+mn-lt"/>
              </a:rPr>
              <a:t>je</a:t>
            </a:r>
            <a:r>
              <a:rPr lang="en-AU" sz="1000" baseline="0" dirty="0">
                <a:latin typeface="+mn-lt"/>
              </a:rPr>
              <a:t> het in de 30-ers </a:t>
            </a:r>
            <a:r>
              <a:rPr lang="en-AU" sz="1000" baseline="0" dirty="0" err="1">
                <a:latin typeface="+mn-lt"/>
              </a:rPr>
              <a:t>drukker</a:t>
            </a:r>
            <a:r>
              <a:rPr lang="en-AU" sz="1000" baseline="0" dirty="0">
                <a:latin typeface="+mn-lt"/>
              </a:rPr>
              <a:t> met </a:t>
            </a:r>
            <a:r>
              <a:rPr lang="en-AU" sz="1000" baseline="0" dirty="0" err="1">
                <a:latin typeface="+mn-lt"/>
              </a:rPr>
              <a:t>een</a:t>
            </a:r>
            <a:r>
              <a:rPr lang="en-AU" sz="1000" baseline="0" dirty="0">
                <a:latin typeface="+mn-lt"/>
              </a:rPr>
              <a:t> </a:t>
            </a:r>
            <a:r>
              <a:rPr lang="en-AU" sz="1000" baseline="0" dirty="0" err="1">
                <a:latin typeface="+mn-lt"/>
              </a:rPr>
              <a:t>jong</a:t>
            </a:r>
            <a:r>
              <a:rPr lang="en-AU" sz="1000" baseline="0" dirty="0">
                <a:latin typeface="+mn-lt"/>
              </a:rPr>
              <a:t> </a:t>
            </a:r>
            <a:r>
              <a:rPr lang="en-AU" sz="1000" baseline="0" dirty="0" err="1">
                <a:latin typeface="+mn-lt"/>
              </a:rPr>
              <a:t>gezin</a:t>
            </a:r>
            <a:r>
              <a:rPr lang="en-AU" sz="1000" baseline="0" dirty="0">
                <a:latin typeface="+mn-lt"/>
              </a:rPr>
              <a:t>, </a:t>
            </a:r>
            <a:r>
              <a:rPr lang="en-AU" sz="1000" baseline="0" dirty="0" err="1">
                <a:latin typeface="+mn-lt"/>
              </a:rPr>
              <a:t>natuurlijk</a:t>
            </a:r>
            <a:r>
              <a:rPr lang="en-AU" sz="1000" baseline="0" dirty="0">
                <a:latin typeface="+mn-lt"/>
              </a:rPr>
              <a:t> is </a:t>
            </a:r>
            <a:r>
              <a:rPr lang="en-AU" sz="1000" baseline="0" dirty="0" err="1">
                <a:latin typeface="+mn-lt"/>
              </a:rPr>
              <a:t>iedereen</a:t>
            </a:r>
            <a:r>
              <a:rPr lang="en-AU" sz="1000" baseline="0" dirty="0">
                <a:latin typeface="+mn-lt"/>
              </a:rPr>
              <a:t> die start met </a:t>
            </a:r>
            <a:r>
              <a:rPr lang="en-AU" sz="1000" baseline="0" dirty="0" err="1">
                <a:latin typeface="+mn-lt"/>
              </a:rPr>
              <a:t>werken</a:t>
            </a:r>
            <a:r>
              <a:rPr lang="en-AU" sz="1000" baseline="0" dirty="0">
                <a:latin typeface="+mn-lt"/>
              </a:rPr>
              <a:t> </a:t>
            </a:r>
            <a:r>
              <a:rPr lang="en-AU" sz="1000" baseline="0" dirty="0" err="1">
                <a:latin typeface="+mn-lt"/>
              </a:rPr>
              <a:t>ambitieus</a:t>
            </a:r>
            <a:r>
              <a:rPr lang="en-AU" sz="1000" baseline="0" dirty="0">
                <a:latin typeface="+mn-lt"/>
              </a:rPr>
              <a:t> </a:t>
            </a:r>
            <a:r>
              <a:rPr lang="en-AU" sz="1000" baseline="0" dirty="0" err="1">
                <a:latin typeface="+mn-lt"/>
              </a:rPr>
              <a:t>en</a:t>
            </a:r>
            <a:r>
              <a:rPr lang="en-AU" sz="1000" baseline="0" dirty="0">
                <a:latin typeface="+mn-lt"/>
              </a:rPr>
              <a:t> heft </a:t>
            </a:r>
            <a:r>
              <a:rPr lang="en-AU" sz="1000" baseline="0" dirty="0" err="1">
                <a:latin typeface="+mn-lt"/>
              </a:rPr>
              <a:t>dromen</a:t>
            </a:r>
            <a:r>
              <a:rPr lang="en-AU" sz="1000" baseline="0" dirty="0">
                <a:latin typeface="+mn-lt"/>
              </a:rPr>
              <a:t>.. </a:t>
            </a:r>
            <a:r>
              <a:rPr lang="en-AU" sz="1000" baseline="0" dirty="0" err="1">
                <a:latin typeface="+mn-lt"/>
              </a:rPr>
              <a:t>Toch</a:t>
            </a:r>
            <a:r>
              <a:rPr lang="en-AU" sz="1000" baseline="0" dirty="0">
                <a:latin typeface="+mn-lt"/>
              </a:rPr>
              <a:t> </a:t>
            </a:r>
            <a:r>
              <a:rPr lang="en-AU" sz="1000" baseline="0" dirty="0" err="1">
                <a:latin typeface="+mn-lt"/>
              </a:rPr>
              <a:t>zien</a:t>
            </a:r>
            <a:r>
              <a:rPr lang="en-AU" sz="1000" baseline="0" dirty="0">
                <a:latin typeface="+mn-lt"/>
              </a:rPr>
              <a:t> we </a:t>
            </a:r>
            <a:r>
              <a:rPr lang="en-AU" sz="1000" baseline="0" dirty="0" err="1">
                <a:latin typeface="+mn-lt"/>
              </a:rPr>
              <a:t>verschillen</a:t>
            </a:r>
            <a:r>
              <a:rPr lang="en-AU" sz="1000" baseline="0" dirty="0">
                <a:latin typeface="+mn-lt"/>
              </a:rPr>
              <a:t> in </a:t>
            </a:r>
            <a:r>
              <a:rPr lang="en-AU" sz="1000" baseline="0" dirty="0" err="1">
                <a:latin typeface="+mn-lt"/>
              </a:rPr>
              <a:t>denkwijzen</a:t>
            </a:r>
            <a:r>
              <a:rPr lang="en-AU" sz="1000" baseline="0" dirty="0">
                <a:latin typeface="+mn-lt"/>
              </a:rPr>
              <a:t>, </a:t>
            </a:r>
            <a:r>
              <a:rPr lang="en-AU" sz="1000" baseline="0" dirty="0" err="1">
                <a:latin typeface="+mn-lt"/>
              </a:rPr>
              <a:t>snelheid</a:t>
            </a:r>
            <a:r>
              <a:rPr lang="en-AU" sz="1000" baseline="0" dirty="0">
                <a:latin typeface="+mn-lt"/>
              </a:rPr>
              <a:t> van </a:t>
            </a:r>
            <a:r>
              <a:rPr lang="en-AU" sz="1000" baseline="0" dirty="0" err="1">
                <a:latin typeface="+mn-lt"/>
              </a:rPr>
              <a:t>leren</a:t>
            </a:r>
            <a:r>
              <a:rPr lang="en-AU" sz="1000" baseline="0" dirty="0">
                <a:latin typeface="+mn-lt"/>
              </a:rPr>
              <a:t>, </a:t>
            </a:r>
            <a:r>
              <a:rPr lang="en-AU" sz="1000" baseline="0" dirty="0" err="1">
                <a:latin typeface="+mn-lt"/>
              </a:rPr>
              <a:t>capaciteit</a:t>
            </a:r>
            <a:r>
              <a:rPr lang="en-AU" sz="1000" baseline="0" dirty="0">
                <a:latin typeface="+mn-lt"/>
              </a:rPr>
              <a:t> om informative </a:t>
            </a:r>
            <a:r>
              <a:rPr lang="en-AU" sz="1000" baseline="0" dirty="0" err="1">
                <a:latin typeface="+mn-lt"/>
              </a:rPr>
              <a:t>te</a:t>
            </a:r>
            <a:r>
              <a:rPr lang="en-AU" sz="1000" baseline="0" dirty="0">
                <a:latin typeface="+mn-lt"/>
              </a:rPr>
              <a:t> </a:t>
            </a:r>
            <a:r>
              <a:rPr lang="en-AU" sz="1000" baseline="0" dirty="0" err="1">
                <a:latin typeface="+mn-lt"/>
              </a:rPr>
              <a:t>verwerken</a:t>
            </a:r>
            <a:r>
              <a:rPr lang="en-AU" sz="1000" baseline="0" dirty="0">
                <a:latin typeface="+mn-lt"/>
              </a:rPr>
              <a:t> </a:t>
            </a:r>
            <a:r>
              <a:rPr lang="en-AU" sz="1000" baseline="0" dirty="0" err="1">
                <a:latin typeface="+mn-lt"/>
              </a:rPr>
              <a:t>en</a:t>
            </a:r>
            <a:r>
              <a:rPr lang="en-AU" sz="1000" baseline="0" dirty="0">
                <a:latin typeface="+mn-lt"/>
              </a:rPr>
              <a:t> </a:t>
            </a:r>
            <a:r>
              <a:rPr lang="en-AU" sz="1000" baseline="0" dirty="0" err="1">
                <a:latin typeface="+mn-lt"/>
              </a:rPr>
              <a:t>te</a:t>
            </a:r>
            <a:r>
              <a:rPr lang="en-AU" sz="1000" baseline="0" dirty="0">
                <a:latin typeface="+mn-lt"/>
              </a:rPr>
              <a:t> </a:t>
            </a:r>
            <a:r>
              <a:rPr lang="en-AU" sz="1000" baseline="0" dirty="0" err="1">
                <a:latin typeface="+mn-lt"/>
              </a:rPr>
              <a:t>leren</a:t>
            </a:r>
            <a:r>
              <a:rPr lang="en-AU" sz="1000" baseline="0" dirty="0">
                <a:latin typeface="+mn-lt"/>
              </a:rPr>
              <a:t>. </a:t>
            </a:r>
            <a:endParaRPr lang="nl-NL" sz="1000" dirty="0">
              <a:latin typeface="+mn-lt"/>
            </a:endParaRPr>
          </a:p>
          <a:p>
            <a:pPr lvl="0">
              <a:buClr>
                <a:srgbClr val="AADD6D"/>
              </a:buClr>
            </a:pPr>
            <a:endParaRPr lang="nl-NL" sz="1000" dirty="0">
              <a:latin typeface="+mn-lt"/>
            </a:endParaRPr>
          </a:p>
          <a:p>
            <a:pPr lvl="0">
              <a:buClr>
                <a:srgbClr val="AADD6D"/>
              </a:buClr>
            </a:pPr>
            <a:r>
              <a:rPr lang="nl-NL" sz="1000" dirty="0">
                <a:latin typeface="+mn-lt"/>
              </a:rPr>
              <a:t>Er zijn 5 generaties op de werkvloer (CBS gegevens).</a:t>
            </a:r>
            <a:r>
              <a:rPr lang="nl-NL" sz="1000" baseline="0" dirty="0">
                <a:latin typeface="+mn-lt"/>
              </a:rPr>
              <a:t> </a:t>
            </a:r>
            <a:r>
              <a:rPr lang="nl-NL" sz="1000" dirty="0">
                <a:latin typeface="+mn-lt"/>
              </a:rPr>
              <a:t>Er zijn diverse indelingen, benamingen van de verschillende generaties, maar meest gebruikt is de indeling van de Nederlandse generatie</a:t>
            </a:r>
            <a:r>
              <a:rPr lang="nl-NL" sz="1000" baseline="0" dirty="0">
                <a:latin typeface="+mn-lt"/>
              </a:rPr>
              <a:t> experts </a:t>
            </a:r>
            <a:r>
              <a:rPr lang="nl-NL" sz="1000" dirty="0">
                <a:latin typeface="+mn-lt"/>
              </a:rPr>
              <a:t>Aart </a:t>
            </a:r>
            <a:r>
              <a:rPr lang="nl-NL" sz="1000" dirty="0" err="1">
                <a:latin typeface="+mn-lt"/>
              </a:rPr>
              <a:t>Bontekoning</a:t>
            </a:r>
            <a:r>
              <a:rPr lang="nl-NL" sz="1000" dirty="0">
                <a:latin typeface="+mn-lt"/>
              </a:rPr>
              <a:t> &amp; Henk Becker.</a:t>
            </a:r>
            <a:r>
              <a:rPr lang="nl-NL" sz="1000" baseline="0" dirty="0">
                <a:latin typeface="+mn-lt"/>
              </a:rPr>
              <a:t> Deze indeling is intensief getoetst (o.a. door Universiteit Tilburg en Sociaal Cultureel Planbureau). We zijn flexibel in de tijdslijnen, jaartje meer of minder maakt niet uit, het gaat ons om de grote lijn en de trends. </a:t>
            </a:r>
          </a:p>
          <a:p>
            <a:pPr lvl="0">
              <a:buClr>
                <a:srgbClr val="AADD6D"/>
              </a:buClr>
            </a:pPr>
            <a:r>
              <a:rPr lang="nl-NL" sz="1000" dirty="0">
                <a:latin typeface="+mn-lt"/>
              </a:rPr>
              <a:t>Een generatie bestaat grofweg uit een fase van 15 jaar. Het zijn clusters van leeftijdsgenoten –geboortecohorten- die bestemd zijn om de cultuur te vernieuwen. Elke generatie heeft een gedeelde beleving van de tijdsgeest en bestemming.</a:t>
            </a:r>
            <a:r>
              <a:rPr lang="nl-NL" sz="1000" baseline="0" dirty="0">
                <a:latin typeface="+mn-lt"/>
              </a:rPr>
              <a:t> Het tijdsgewricht en de opvoeding waarin zij zijn opgegroeid is essentieel in de vorming van een generatie. Daardoor heeft elke </a:t>
            </a:r>
            <a:r>
              <a:rPr lang="nl-NL" sz="1000" dirty="0">
                <a:latin typeface="+mn-lt"/>
              </a:rPr>
              <a:t>nieuwe generatie unieke gedrags- &amp; denkpatronen, waarden en betekenissen van concepten zoals werk, leiderschap, communicatie, samenwerken, ambitie, vrije tijd etc. </a:t>
            </a:r>
          </a:p>
          <a:p>
            <a:pPr lvl="0">
              <a:buClr>
                <a:srgbClr val="AADD6D"/>
              </a:buClr>
            </a:pPr>
            <a:r>
              <a:rPr lang="nl-NL" sz="1000" dirty="0">
                <a:latin typeface="+mn-lt"/>
              </a:rPr>
              <a:t>Elke generatie voelt zich met elkaar verbonden</a:t>
            </a:r>
            <a:r>
              <a:rPr lang="nl-NL" sz="1000" baseline="0" dirty="0">
                <a:latin typeface="+mn-lt"/>
              </a:rPr>
              <a:t> omdat zij bepaalde waarden, beleving van tijdgeest, bestemming en overtuigingen delen. Daarom is het vaak makkelijk om met eigen </a:t>
            </a:r>
            <a:r>
              <a:rPr lang="nl-NL" sz="1000" baseline="0" dirty="0" err="1">
                <a:latin typeface="+mn-lt"/>
              </a:rPr>
              <a:t>peers</a:t>
            </a:r>
            <a:r>
              <a:rPr lang="nl-NL" sz="1000" baseline="0" dirty="0">
                <a:latin typeface="+mn-lt"/>
              </a:rPr>
              <a:t> te werken. Zij zijn ook een reactie op de ‘manieren van doen’ van de voorgaande generatie. De generatie vormt door haar eigen ‘manier van doen’ een subcultuur (in de organisatie). Zo vormen verschillende generaties verschillende culturele lagen in een organisatie, met ieder eigen, kenmerkende waarden en gedragspatronen. Uiteraard is dit een organisch en vloeiend proces. </a:t>
            </a:r>
          </a:p>
          <a:p>
            <a:pPr lvl="0">
              <a:buClr>
                <a:srgbClr val="AADD6D"/>
              </a:buClr>
            </a:pPr>
            <a:r>
              <a:rPr lang="nl-NL" sz="1000" dirty="0">
                <a:latin typeface="+mn-lt"/>
              </a:rPr>
              <a:t>Elke nieuwe</a:t>
            </a:r>
            <a:r>
              <a:rPr lang="nl-NL" sz="1000" baseline="0" dirty="0">
                <a:latin typeface="+mn-lt"/>
              </a:rPr>
              <a:t> generatie is dus in feite een natuurlijke cultuurvernieuwer. Of heeft in ieder geval de potentie om de cultuur te vernieuwen; echter lang niet elke generatie maakt er gebruik van. </a:t>
            </a:r>
          </a:p>
          <a:p>
            <a:pPr lvl="0">
              <a:buClr>
                <a:srgbClr val="AADD6D"/>
              </a:buClr>
            </a:pPr>
            <a:endParaRPr lang="nl-NL" sz="1000" baseline="0" dirty="0">
              <a:latin typeface="+mn-lt"/>
            </a:endParaRPr>
          </a:p>
          <a:p>
            <a:pPr lvl="0">
              <a:buClr>
                <a:srgbClr val="AADD6D"/>
              </a:buClr>
            </a:pPr>
            <a:r>
              <a:rPr lang="nl-NL" sz="1000" baseline="0" dirty="0">
                <a:latin typeface="+mn-lt"/>
              </a:rPr>
              <a:t>NB: Kloof tussen BB, X, P en aan de andere kant Y en Z is groter dan ooit!! Dat heeft vooral te maken met de opvoeding. X is opgevoed door autoritaire ouders, die hebben moeten overleven, weinig persoonlijke aandacht door relatief grote gezinnen. Y is opgevoed door X en juist heel veel gelijkwaardigheid, hoog in de </a:t>
            </a:r>
            <a:r>
              <a:rPr lang="nl-NL" sz="1000" baseline="0" dirty="0" err="1">
                <a:latin typeface="+mn-lt"/>
              </a:rPr>
              <a:t>maslow</a:t>
            </a:r>
            <a:r>
              <a:rPr lang="nl-NL" sz="1000" baseline="0" dirty="0">
                <a:latin typeface="+mn-lt"/>
              </a:rPr>
              <a:t> piramide en veel kwalitatieve aandacht. Dit heeft een enorm kentering teweeg gebracht!</a:t>
            </a:r>
          </a:p>
          <a:p>
            <a:pPr marL="0" marR="0" lvl="0" indent="0" algn="l" defTabSz="914400" rtl="0" eaLnBrk="1" fontAlgn="auto" latinLnBrk="0" hangingPunct="1">
              <a:lnSpc>
                <a:spcPct val="100000"/>
              </a:lnSpc>
              <a:spcBef>
                <a:spcPts val="0"/>
              </a:spcBef>
              <a:spcAft>
                <a:spcPts val="0"/>
              </a:spcAft>
              <a:buClr>
                <a:srgbClr val="AADD6D"/>
              </a:buClr>
              <a:buSzTx/>
              <a:buFontTx/>
              <a:buNone/>
              <a:tabLst/>
              <a:defRPr/>
            </a:pPr>
            <a:endParaRPr lang="nl-NL" sz="1000" baseline="0" dirty="0">
              <a:latin typeface="+mn-lt"/>
            </a:endParaRPr>
          </a:p>
          <a:p>
            <a:pPr lvl="0"/>
            <a:r>
              <a:rPr lang="nl-NL" sz="1000" dirty="0">
                <a:latin typeface="+mn-lt"/>
              </a:rPr>
              <a:t>Weetje: 80% voelt zich verbonden met de eigen generatie.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latin typeface="+mn-lt"/>
              </a:rPr>
              <a:t>Interestingly the GAP between </a:t>
            </a:r>
            <a:r>
              <a:rPr lang="en-AU" sz="1000" dirty="0" err="1">
                <a:latin typeface="+mn-lt"/>
              </a:rPr>
              <a:t>GenY</a:t>
            </a:r>
            <a:r>
              <a:rPr lang="en-AU" sz="1000" dirty="0">
                <a:latin typeface="+mn-lt"/>
              </a:rPr>
              <a:t> and the other generations is bigger that ever. How is that possible?</a:t>
            </a:r>
            <a:endParaRPr lang="nl-NL" sz="1000" dirty="0">
              <a:latin typeface="+mn-lt"/>
            </a:endParaRPr>
          </a:p>
          <a:p>
            <a:pPr lvl="0"/>
            <a:endParaRPr lang="nl-NL" sz="1000" dirty="0">
              <a:latin typeface="+mn-lt"/>
            </a:endParaRPr>
          </a:p>
          <a:p>
            <a:pPr defTabSz="919978">
              <a:buClr>
                <a:srgbClr val="AADD6D"/>
              </a:buClr>
              <a:defRPr/>
            </a:pPr>
            <a:r>
              <a:rPr lang="nl-NL" sz="1000" b="0" dirty="0">
                <a:latin typeface="+mn-lt"/>
              </a:rPr>
              <a:t>Vraag: </a:t>
            </a:r>
            <a:r>
              <a:rPr lang="nl-NL" sz="1000" dirty="0">
                <a:latin typeface="+mn-lt"/>
              </a:rPr>
              <a:t>Wie van jullie valt onder welke generatie? Zitten er baby</a:t>
            </a:r>
            <a:r>
              <a:rPr lang="nl-NL" sz="1000" baseline="0" dirty="0">
                <a:latin typeface="+mn-lt"/>
              </a:rPr>
              <a:t> </a:t>
            </a:r>
            <a:r>
              <a:rPr lang="nl-NL" sz="1000" baseline="0" dirty="0" err="1">
                <a:latin typeface="+mn-lt"/>
              </a:rPr>
              <a:t>boomers</a:t>
            </a:r>
            <a:r>
              <a:rPr lang="nl-NL" sz="1000" baseline="0" dirty="0">
                <a:latin typeface="+mn-lt"/>
              </a:rPr>
              <a:t> </a:t>
            </a:r>
            <a:r>
              <a:rPr lang="nl-NL" sz="1000" dirty="0">
                <a:latin typeface="+mn-lt"/>
              </a:rPr>
              <a:t>in de zaal? Wie is van Generatie X? En </a:t>
            </a:r>
            <a:r>
              <a:rPr lang="nl-NL" sz="1000" dirty="0" err="1">
                <a:latin typeface="+mn-lt"/>
              </a:rPr>
              <a:t>pragmaten</a:t>
            </a:r>
            <a:r>
              <a:rPr lang="nl-NL" sz="1000" dirty="0">
                <a:latin typeface="+mn-lt"/>
              </a:rPr>
              <a:t>? En</a:t>
            </a:r>
            <a:r>
              <a:rPr lang="nl-NL" sz="1000" baseline="0" dirty="0">
                <a:latin typeface="+mn-lt"/>
              </a:rPr>
              <a:t> dan, a</a:t>
            </a:r>
            <a:r>
              <a:rPr lang="nl-NL" sz="1000" dirty="0">
                <a:latin typeface="+mn-lt"/>
              </a:rPr>
              <a:t>lle</a:t>
            </a:r>
            <a:r>
              <a:rPr lang="nl-NL" sz="1000" baseline="0" dirty="0">
                <a:latin typeface="+mn-lt"/>
              </a:rPr>
              <a:t> vingers van Generatie </a:t>
            </a:r>
            <a:r>
              <a:rPr lang="nl-NL" sz="1000" dirty="0">
                <a:latin typeface="+mn-lt"/>
              </a:rPr>
              <a:t>Y?! </a:t>
            </a:r>
            <a:endParaRPr lang="nl-NL" sz="1000" dirty="0">
              <a:solidFill>
                <a:prstClr val="black"/>
              </a:solidFill>
              <a:latin typeface="+mn-lt"/>
            </a:endParaRPr>
          </a:p>
          <a:p>
            <a:pPr defTabSz="919978">
              <a:buClr>
                <a:srgbClr val="AADD6D"/>
              </a:buClr>
              <a:defRPr/>
            </a:pPr>
            <a:endParaRPr lang="en-AU" sz="100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27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t>Conclusie:</a:t>
            </a:r>
          </a:p>
          <a:p>
            <a:pPr lvl="0"/>
            <a:r>
              <a:rPr lang="nl-NL" dirty="0"/>
              <a:t>anderen houding, behoefte, </a:t>
            </a:r>
            <a:r>
              <a:rPr lang="nl-NL" dirty="0" err="1"/>
              <a:t>attitutde</a:t>
            </a:r>
            <a:r>
              <a:rPr lang="nl-NL" dirty="0"/>
              <a:t> op werk, carrière maken en loopbaanontwikkeling.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83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950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baseline="0" dirty="0">
                <a:solidFill>
                  <a:schemeClr val="tx1"/>
                </a:solidFill>
                <a:effectLst/>
                <a:latin typeface="+mn-lt"/>
                <a:ea typeface="+mn-ea"/>
                <a:cs typeface="+mn-cs"/>
              </a:rPr>
              <a:t>Praten over generaties en </a:t>
            </a:r>
            <a:r>
              <a:rPr lang="nl-NL" sz="1200" b="0" i="0" kern="1200" baseline="0" dirty="0" err="1">
                <a:solidFill>
                  <a:schemeClr val="tx1"/>
                </a:solidFill>
                <a:effectLst/>
                <a:latin typeface="+mn-lt"/>
                <a:ea typeface="+mn-ea"/>
                <a:cs typeface="+mn-cs"/>
              </a:rPr>
              <a:t>generatiemanagment</a:t>
            </a:r>
            <a:r>
              <a:rPr lang="nl-NL" sz="1200" b="0" i="0" kern="1200" baseline="0" dirty="0">
                <a:solidFill>
                  <a:schemeClr val="tx1"/>
                </a:solidFill>
                <a:effectLst/>
                <a:latin typeface="+mn-lt"/>
                <a:ea typeface="+mn-ea"/>
                <a:cs typeface="+mn-cs"/>
              </a:rPr>
              <a:t> betekent generaliseren.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Wie gelooft er wel/niet in gen verschillen?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Sa</a:t>
            </a:r>
            <a:r>
              <a:rPr lang="nl-NL" sz="1200" b="0" i="0" kern="1200" baseline="0" dirty="0">
                <a:solidFill>
                  <a:schemeClr val="tx1"/>
                </a:solidFill>
                <a:effectLst/>
                <a:latin typeface="+mn-lt"/>
                <a:ea typeface="+mn-ea"/>
                <a:cs typeface="+mn-cs"/>
              </a:rPr>
              <a:t> er voor open. Stel je open. Maar wees het ook oneens en zeg dat!</a:t>
            </a: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8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aseline="0" dirty="0">
                <a:latin typeface="+mn-lt"/>
              </a:rPr>
              <a:t>HR is </a:t>
            </a:r>
            <a:r>
              <a:rPr lang="nl-NL" sz="1200" baseline="0" dirty="0" err="1">
                <a:latin typeface="+mn-lt"/>
              </a:rPr>
              <a:t>not</a:t>
            </a:r>
            <a:r>
              <a:rPr lang="nl-NL" sz="1200" baseline="0" dirty="0">
                <a:latin typeface="+mn-lt"/>
              </a:rPr>
              <a:t> </a:t>
            </a:r>
            <a:r>
              <a:rPr lang="nl-NL" sz="1200" baseline="0" dirty="0" err="1">
                <a:latin typeface="+mn-lt"/>
              </a:rPr>
              <a:t>one</a:t>
            </a:r>
            <a:r>
              <a:rPr lang="nl-NL" sz="1200" baseline="0" dirty="0">
                <a:latin typeface="+mn-lt"/>
              </a:rPr>
              <a:t> </a:t>
            </a:r>
            <a:r>
              <a:rPr lang="nl-NL" sz="1200" baseline="0" dirty="0" err="1">
                <a:latin typeface="+mn-lt"/>
              </a:rPr>
              <a:t>size</a:t>
            </a:r>
            <a:r>
              <a:rPr lang="nl-NL" sz="1200" baseline="0" dirty="0">
                <a:latin typeface="+mn-lt"/>
              </a:rPr>
              <a:t> </a:t>
            </a:r>
            <a:r>
              <a:rPr lang="nl-NL" sz="1200" baseline="0" dirty="0" err="1">
                <a:latin typeface="+mn-lt"/>
              </a:rPr>
              <a:t>forts</a:t>
            </a:r>
            <a:r>
              <a:rPr lang="nl-NL" sz="1200" baseline="0" dirty="0">
                <a:latin typeface="+mn-lt"/>
              </a:rPr>
              <a:t> </a:t>
            </a:r>
            <a:r>
              <a:rPr lang="nl-NL" sz="1200" baseline="0" dirty="0" err="1">
                <a:latin typeface="+mn-lt"/>
              </a:rPr>
              <a:t>all</a:t>
            </a:r>
            <a:r>
              <a:rPr lang="nl-NL" sz="1200" baseline="0" dirty="0">
                <a:latin typeface="+mn-lt"/>
              </a:rPr>
              <a:t>. It is more tailormade. </a:t>
            </a:r>
          </a:p>
          <a:p>
            <a:r>
              <a:rPr lang="nl-NL" sz="1200" baseline="0" dirty="0" err="1">
                <a:latin typeface="+mn-lt"/>
              </a:rPr>
              <a:t>Diversity</a:t>
            </a:r>
            <a:r>
              <a:rPr lang="nl-NL" sz="1200" baseline="0" dirty="0">
                <a:latin typeface="+mn-lt"/>
              </a:rPr>
              <a:t> </a:t>
            </a:r>
            <a:r>
              <a:rPr lang="nl-NL" sz="1200" baseline="0" dirty="0" err="1">
                <a:latin typeface="+mn-lt"/>
              </a:rPr>
              <a:t>also</a:t>
            </a:r>
            <a:r>
              <a:rPr lang="nl-NL" sz="1200" baseline="0" dirty="0">
                <a:latin typeface="+mn-lt"/>
              </a:rPr>
              <a:t> in gender </a:t>
            </a:r>
            <a:r>
              <a:rPr lang="nl-NL" sz="1200" baseline="0" dirty="0" err="1">
                <a:latin typeface="+mn-lt"/>
              </a:rPr>
              <a:t>and</a:t>
            </a:r>
            <a:r>
              <a:rPr lang="nl-NL" sz="1200" baseline="0" dirty="0">
                <a:latin typeface="+mn-lt"/>
              </a:rPr>
              <a:t> </a:t>
            </a:r>
            <a:r>
              <a:rPr lang="nl-NL" sz="1200" baseline="0" dirty="0" err="1">
                <a:latin typeface="+mn-lt"/>
              </a:rPr>
              <a:t>cultural</a:t>
            </a:r>
            <a:r>
              <a:rPr lang="nl-NL" sz="1200" baseline="0" dirty="0">
                <a:latin typeface="+mn-lt"/>
              </a:rPr>
              <a:t> </a:t>
            </a:r>
            <a:r>
              <a:rPr lang="nl-NL" sz="1200" baseline="0" dirty="0" err="1">
                <a:latin typeface="+mn-lt"/>
              </a:rPr>
              <a:t>diversity</a:t>
            </a:r>
            <a:r>
              <a:rPr lang="nl-NL" sz="1200" baseline="0" dirty="0">
                <a:latin typeface="+mn-lt"/>
              </a:rPr>
              <a:t>…</a:t>
            </a:r>
          </a:p>
          <a:p>
            <a:r>
              <a:rPr lang="nl-NL" sz="1200" baseline="0" dirty="0" err="1">
                <a:latin typeface="+mn-lt"/>
              </a:rPr>
              <a:t>Also</a:t>
            </a:r>
            <a:r>
              <a:rPr lang="nl-NL" sz="1200" baseline="0" dirty="0">
                <a:latin typeface="+mn-lt"/>
              </a:rPr>
              <a:t> </a:t>
            </a:r>
            <a:r>
              <a:rPr lang="nl-NL" sz="1200" baseline="0" dirty="0" err="1">
                <a:latin typeface="+mn-lt"/>
              </a:rPr>
              <a:t>generational</a:t>
            </a:r>
            <a:r>
              <a:rPr lang="nl-NL" sz="1200" baseline="0" dirty="0">
                <a:latin typeface="+mn-lt"/>
              </a:rPr>
              <a:t> </a:t>
            </a:r>
            <a:r>
              <a:rPr lang="nl-NL" sz="1200" baseline="0" dirty="0" err="1">
                <a:latin typeface="+mn-lt"/>
              </a:rPr>
              <a:t>diversity</a:t>
            </a:r>
            <a:endParaRPr lang="nl-NL" sz="1200" baseline="0" dirty="0">
              <a:latin typeface="+mn-lt"/>
            </a:endParaRPr>
          </a:p>
          <a:p>
            <a:r>
              <a:rPr lang="nl-NL" sz="1200" baseline="0" dirty="0" err="1">
                <a:latin typeface="+mn-lt"/>
              </a:rPr>
              <a:t>Not</a:t>
            </a:r>
            <a:r>
              <a:rPr lang="nl-NL" sz="1200" baseline="0" dirty="0">
                <a:latin typeface="+mn-lt"/>
              </a:rPr>
              <a:t> easy, but </a:t>
            </a:r>
            <a:r>
              <a:rPr lang="nl-NL" sz="1200" baseline="0" dirty="0" err="1">
                <a:latin typeface="+mn-lt"/>
              </a:rPr>
              <a:t>makes</a:t>
            </a:r>
            <a:r>
              <a:rPr lang="nl-NL" sz="1200" baseline="0" dirty="0">
                <a:latin typeface="+mn-lt"/>
              </a:rPr>
              <a:t> </a:t>
            </a:r>
            <a:r>
              <a:rPr lang="nl-NL" sz="1200" baseline="0" dirty="0" err="1">
                <a:latin typeface="+mn-lt"/>
              </a:rPr>
              <a:t>wortk</a:t>
            </a:r>
            <a:r>
              <a:rPr lang="nl-NL" sz="1200" baseline="0" dirty="0">
                <a:latin typeface="+mn-lt"/>
              </a:rPr>
              <a:t> more </a:t>
            </a:r>
            <a:r>
              <a:rPr lang="nl-NL" sz="1200" baseline="0" dirty="0" err="1">
                <a:latin typeface="+mn-lt"/>
              </a:rPr>
              <a:t>inetreesting</a:t>
            </a:r>
            <a:r>
              <a:rPr lang="nl-NL" sz="1200" baseline="0" dirty="0">
                <a:latin typeface="+mn-lt"/>
              </a:rPr>
              <a:t>.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17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Gevaar meer benadrukken!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086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9978">
              <a:buClr>
                <a:srgbClr val="AADD6D"/>
              </a:buClr>
              <a:defRPr/>
            </a:pPr>
            <a:r>
              <a:rPr lang="en-AU" sz="1000" dirty="0" err="1"/>
              <a:t>Dit</a:t>
            </a:r>
            <a:r>
              <a:rPr lang="en-AU" sz="1000" dirty="0"/>
              <a:t> </a:t>
            </a:r>
            <a:r>
              <a:rPr lang="en-AU" sz="1000" dirty="0" err="1"/>
              <a:t>zijn</a:t>
            </a:r>
            <a:r>
              <a:rPr lang="en-AU" sz="1000" dirty="0"/>
              <a:t> de </a:t>
            </a:r>
            <a:r>
              <a:rPr lang="en-AU" sz="1000" dirty="0" err="1"/>
              <a:t>behoeftes</a:t>
            </a:r>
            <a:r>
              <a:rPr lang="en-AU" sz="1000" dirty="0"/>
              <a:t> door de </a:t>
            </a:r>
            <a:r>
              <a:rPr lang="en-AU" sz="1000" dirty="0" err="1"/>
              <a:t>generaties</a:t>
            </a:r>
            <a:r>
              <a:rPr lang="en-AU" sz="1000" dirty="0"/>
              <a:t> </a:t>
            </a:r>
            <a:r>
              <a:rPr lang="en-AU" sz="1000" dirty="0" err="1"/>
              <a:t>heen</a:t>
            </a:r>
            <a:endParaRPr lang="en-AU" sz="1000" dirty="0"/>
          </a:p>
          <a:p>
            <a:pPr defTabSz="919978">
              <a:buClr>
                <a:srgbClr val="AADD6D"/>
              </a:buClr>
              <a:defRPr/>
            </a:pPr>
            <a:endParaRPr lang="en-AU" sz="1000" dirty="0"/>
          </a:p>
          <a:p>
            <a:pPr defTabSz="919978">
              <a:buClr>
                <a:srgbClr val="AADD6D"/>
              </a:buClr>
              <a:defRPr/>
            </a:pPr>
            <a:r>
              <a:rPr lang="en-AU" sz="1000" dirty="0" err="1"/>
              <a:t>Bepaald</a:t>
            </a:r>
            <a:r>
              <a:rPr lang="en-AU" sz="1000" dirty="0"/>
              <a:t> door de </a:t>
            </a:r>
            <a:r>
              <a:rPr lang="en-AU" sz="1000" dirty="0" err="1"/>
              <a:t>tijd</a:t>
            </a:r>
            <a:r>
              <a:rPr lang="en-AU" sz="1000" dirty="0"/>
              <a:t>, </a:t>
            </a:r>
            <a:r>
              <a:rPr lang="en-AU" sz="1000" dirty="0" err="1"/>
              <a:t>klimaat</a:t>
            </a:r>
            <a:r>
              <a:rPr lang="en-AU" sz="1000" dirty="0"/>
              <a:t> </a:t>
            </a:r>
            <a:r>
              <a:rPr lang="en-AU" sz="1000" dirty="0" err="1"/>
              <a:t>en</a:t>
            </a:r>
            <a:r>
              <a:rPr lang="en-AU" sz="1000" dirty="0"/>
              <a:t> </a:t>
            </a:r>
            <a:r>
              <a:rPr lang="en-AU" sz="1000" dirty="0" err="1"/>
              <a:t>opvoeding</a:t>
            </a:r>
            <a:r>
              <a:rPr lang="en-AU" sz="1000" dirty="0"/>
              <a:t> </a:t>
            </a:r>
            <a:r>
              <a:rPr lang="en-AU" sz="1000" dirty="0" err="1"/>
              <a:t>waarin</a:t>
            </a:r>
            <a:r>
              <a:rPr lang="en-AU" sz="1000" dirty="0"/>
              <a:t> ze </a:t>
            </a:r>
            <a:r>
              <a:rPr lang="en-AU" sz="1000" dirty="0" err="1"/>
              <a:t>zijn</a:t>
            </a:r>
            <a:r>
              <a:rPr lang="en-AU" sz="1000" dirty="0"/>
              <a:t> </a:t>
            </a:r>
            <a:r>
              <a:rPr lang="en-AU" sz="1000" dirty="0" err="1"/>
              <a:t>opgegroeid</a:t>
            </a:r>
            <a:endParaRPr lang="en-AU" sz="1000" dirty="0"/>
          </a:p>
          <a:p>
            <a:pPr defTabSz="919978">
              <a:buClr>
                <a:srgbClr val="AADD6D"/>
              </a:buClr>
              <a:defRPr/>
            </a:pPr>
            <a:endParaRPr lang="en-AU" sz="1000" dirty="0"/>
          </a:p>
          <a:p>
            <a:pPr defTabSz="919978">
              <a:buClr>
                <a:srgbClr val="AADD6D"/>
              </a:buClr>
              <a:defRPr/>
            </a:pPr>
            <a:r>
              <a:rPr lang="en-AU" sz="1000" dirty="0"/>
              <a:t>Steeds </a:t>
            </a:r>
            <a:r>
              <a:rPr lang="en-AU" sz="1000" dirty="0" err="1"/>
              <a:t>hoger</a:t>
            </a:r>
            <a:r>
              <a:rPr lang="en-AU" sz="1000" dirty="0"/>
              <a:t> op de </a:t>
            </a:r>
            <a:r>
              <a:rPr lang="en-AU" sz="1000" dirty="0" err="1"/>
              <a:t>maslow</a:t>
            </a:r>
            <a:r>
              <a:rPr lang="en-AU" sz="1000" dirty="0"/>
              <a:t> </a:t>
            </a:r>
            <a:r>
              <a:rPr lang="en-AU" sz="1000" dirty="0" err="1"/>
              <a:t>piramide</a:t>
            </a:r>
            <a:endParaRPr lang="en-AU" sz="100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3D99-9A90-4355-805F-7163DE0FADCE}" type="slidenum">
              <a:rPr kumimoji="0" lang="nl-NL"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93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19773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417626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2854411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100682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3070857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40400B6-66F4-463B-A33D-FD5FA1585C7E}" type="datetimeFigureOut">
              <a:rPr lang="nl-NL" smtClean="0"/>
              <a:t>14-12-2019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40296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40400B6-66F4-463B-A33D-FD5FA1585C7E}" type="datetimeFigureOut">
              <a:rPr lang="nl-NL" smtClean="0"/>
              <a:t>14-12-2019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67619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40400B6-66F4-463B-A33D-FD5FA1585C7E}" type="datetimeFigureOut">
              <a:rPr lang="nl-NL" smtClean="0"/>
              <a:t>14-12-2019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210330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40400B6-66F4-463B-A33D-FD5FA1585C7E}" type="datetimeFigureOut">
              <a:rPr lang="nl-NL" smtClean="0"/>
              <a:t>14-12-2019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208109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40400B6-66F4-463B-A33D-FD5FA1585C7E}" type="datetimeFigureOut">
              <a:rPr lang="nl-NL" smtClean="0"/>
              <a:t>14-12-2019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409427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40400B6-66F4-463B-A33D-FD5FA1585C7E}" type="datetimeFigureOut">
              <a:rPr lang="nl-NL" smtClean="0"/>
              <a:t>14-12-2019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98E10C-1551-47CD-84FC-B3DDFCA60083}" type="slidenum">
              <a:rPr lang="nl-NL" smtClean="0"/>
              <a:t>‹nr.›</a:t>
            </a:fld>
            <a:endParaRPr lang="nl-NL"/>
          </a:p>
        </p:txBody>
      </p:sp>
    </p:spTree>
    <p:extLst>
      <p:ext uri="{BB962C8B-B14F-4D97-AF65-F5344CB8AC3E}">
        <p14:creationId xmlns:p14="http://schemas.microsoft.com/office/powerpoint/2010/main" val="196576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0400B6-66F4-463B-A33D-FD5FA1585C7E}" type="datetimeFigureOut">
              <a:rPr lang="nl-NL" smtClean="0"/>
              <a:t>14-12-2019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8E10C-1551-47CD-84FC-B3DDFCA60083}" type="slidenum">
              <a:rPr lang="nl-NL" smtClean="0"/>
              <a:t>‹nr.›</a:t>
            </a:fld>
            <a:endParaRPr lang="nl-NL"/>
          </a:p>
        </p:txBody>
      </p:sp>
    </p:spTree>
    <p:extLst>
      <p:ext uri="{BB962C8B-B14F-4D97-AF65-F5344CB8AC3E}">
        <p14:creationId xmlns:p14="http://schemas.microsoft.com/office/powerpoint/2010/main" val="3621410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jp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jpg"/><Relationship Id="rId4" Type="http://schemas.openxmlformats.org/officeDocument/2006/relationships/image" Target="../media/image7.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kstvak 5"/>
          <p:cNvSpPr txBox="1"/>
          <p:nvPr/>
        </p:nvSpPr>
        <p:spPr>
          <a:xfrm>
            <a:off x="860488" y="1941745"/>
            <a:ext cx="10730204"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Future-proof</a:t>
            </a:r>
            <a:endParaRPr kumimoji="0" lang="nl-NL"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algn="ctr"/>
            <a:r>
              <a:rPr lang="nl-NL" sz="3200" dirty="0">
                <a:solidFill>
                  <a:schemeClr val="bg1"/>
                </a:solidFill>
                <a:latin typeface="Calibri" panose="020F0502020204030204" pitchFamily="34" charset="0"/>
              </a:rPr>
              <a:t>“Met alle generaties”</a:t>
            </a:r>
          </a:p>
          <a:p>
            <a:pPr algn="ctr"/>
            <a:endParaRPr lang="nl-NL" sz="3200" dirty="0">
              <a:solidFill>
                <a:schemeClr val="bg1"/>
              </a:solidFill>
              <a:latin typeface="Calibri" panose="020F0502020204030204" pitchFamily="34" charset="0"/>
            </a:endParaRPr>
          </a:p>
          <a:p>
            <a:pPr algn="ctr"/>
            <a:r>
              <a:rPr lang="nl-NL" sz="3200" dirty="0">
                <a:solidFill>
                  <a:schemeClr val="bg1"/>
                </a:solidFill>
                <a:latin typeface="Calibri" panose="020F0502020204030204" pitchFamily="34" charset="0"/>
              </a:rPr>
              <a:t>12 december 2019</a:t>
            </a:r>
          </a:p>
        </p:txBody>
      </p:sp>
      <p:sp>
        <p:nvSpPr>
          <p:cNvPr id="14" name="Tekstvak 13"/>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15" name="Afbeelding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10" name="Afbeelding 9">
            <a:extLst>
              <a:ext uri="{FF2B5EF4-FFF2-40B4-BE49-F238E27FC236}">
                <a16:creationId xmlns:a16="http://schemas.microsoft.com/office/drawing/2014/main" id="{01B0A732-42AB-4CBE-96A8-E4BA8C11E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5550" y="342900"/>
            <a:ext cx="1735837" cy="1214120"/>
          </a:xfrm>
          <a:prstGeom prst="rect">
            <a:avLst/>
          </a:prstGeom>
        </p:spPr>
      </p:pic>
    </p:spTree>
    <p:extLst>
      <p:ext uri="{BB962C8B-B14F-4D97-AF65-F5344CB8AC3E}">
        <p14:creationId xmlns:p14="http://schemas.microsoft.com/office/powerpoint/2010/main" val="20753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11427"/>
        </a:solidFill>
        <a:effectLst/>
      </p:bgPr>
    </p:bg>
    <p:spTree>
      <p:nvGrpSpPr>
        <p:cNvPr id="1" name=""/>
        <p:cNvGrpSpPr/>
        <p:nvPr/>
      </p:nvGrpSpPr>
      <p:grpSpPr>
        <a:xfrm>
          <a:off x="0" y="0"/>
          <a:ext cx="0" cy="0"/>
          <a:chOff x="0" y="0"/>
          <a:chExt cx="0" cy="0"/>
        </a:xfrm>
      </p:grpSpPr>
      <p:pic>
        <p:nvPicPr>
          <p:cNvPr id="5" name="Picture 2" descr="Do Different Age Groups Prefer Different Content Online? [Infographic] | Social Media Today">
            <a:extLst>
              <a:ext uri="{FF2B5EF4-FFF2-40B4-BE49-F238E27FC236}">
                <a16:creationId xmlns:a16="http://schemas.microsoft.com/office/drawing/2014/main" id="{89FD1E23-E4EB-43B6-A5D5-29367D083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9" t="13991" r="67443" b="82208"/>
          <a:stretch/>
        </p:blipFill>
        <p:spPr bwMode="auto">
          <a:xfrm>
            <a:off x="-79513" y="846540"/>
            <a:ext cx="2344186" cy="54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 Different Age Groups Prefer Different Content Online? [Infographic] | Social Media Today">
            <a:extLst>
              <a:ext uri="{FF2B5EF4-FFF2-40B4-BE49-F238E27FC236}">
                <a16:creationId xmlns:a16="http://schemas.microsoft.com/office/drawing/2014/main" id="{E88812FA-CF1F-4DB4-AD8B-7A22A229E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38" t="15273" r="26440" b="80956"/>
          <a:stretch/>
        </p:blipFill>
        <p:spPr bwMode="auto">
          <a:xfrm>
            <a:off x="2243990" y="846540"/>
            <a:ext cx="2573431" cy="54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 Different Age Groups Prefer Different Content Online? [Infographic] | Social Media Today">
            <a:extLst>
              <a:ext uri="{FF2B5EF4-FFF2-40B4-BE49-F238E27FC236}">
                <a16:creationId xmlns:a16="http://schemas.microsoft.com/office/drawing/2014/main" id="{3AFFD34D-18E5-48B5-A299-A14ECB052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4" t="17173" r="83843" b="79026"/>
          <a:stretch/>
        </p:blipFill>
        <p:spPr bwMode="auto">
          <a:xfrm>
            <a:off x="4796569" y="846540"/>
            <a:ext cx="242791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 Different Age Groups Prefer Different Content Online? [Infographic] | Social Media Today">
            <a:extLst>
              <a:ext uri="{FF2B5EF4-FFF2-40B4-BE49-F238E27FC236}">
                <a16:creationId xmlns:a16="http://schemas.microsoft.com/office/drawing/2014/main" id="{AE293305-00E2-4911-822D-14728ADAD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62" t="19132" r="25706" b="77108"/>
          <a:stretch/>
        </p:blipFill>
        <p:spPr bwMode="auto">
          <a:xfrm>
            <a:off x="7226847" y="846540"/>
            <a:ext cx="2524948" cy="54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 Different Age Groups Prefer Different Content Online? [Infographic] | Social Media Today">
            <a:extLst>
              <a:ext uri="{FF2B5EF4-FFF2-40B4-BE49-F238E27FC236}">
                <a16:creationId xmlns:a16="http://schemas.microsoft.com/office/drawing/2014/main" id="{B2A8EB08-1407-4388-A1A0-F78EF3CAA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 t="21298" r="83843" b="74901"/>
          <a:stretch/>
        </p:blipFill>
        <p:spPr bwMode="auto">
          <a:xfrm>
            <a:off x="9600858" y="846540"/>
            <a:ext cx="2511629"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C9D4909C-FCA5-4A8E-974E-C1A3A6C2C6D5}"/>
              </a:ext>
            </a:extLst>
          </p:cNvPr>
          <p:cNvSpPr/>
          <p:nvPr/>
        </p:nvSpPr>
        <p:spPr>
          <a:xfrm rot="20988782">
            <a:off x="2832915" y="3386683"/>
            <a:ext cx="1473092" cy="296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1955-1970</a:t>
            </a:r>
          </a:p>
        </p:txBody>
      </p:sp>
      <p:sp>
        <p:nvSpPr>
          <p:cNvPr id="11" name="Rechthoek 10">
            <a:extLst>
              <a:ext uri="{FF2B5EF4-FFF2-40B4-BE49-F238E27FC236}">
                <a16:creationId xmlns:a16="http://schemas.microsoft.com/office/drawing/2014/main" id="{B7870060-E237-4173-96DA-56563FFD8EE2}"/>
              </a:ext>
            </a:extLst>
          </p:cNvPr>
          <p:cNvSpPr/>
          <p:nvPr/>
        </p:nvSpPr>
        <p:spPr>
          <a:xfrm rot="20988782">
            <a:off x="385453" y="3379554"/>
            <a:ext cx="1387875" cy="276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1940-1955</a:t>
            </a:r>
          </a:p>
        </p:txBody>
      </p:sp>
      <p:sp>
        <p:nvSpPr>
          <p:cNvPr id="12" name="Rechthoek 11">
            <a:extLst>
              <a:ext uri="{FF2B5EF4-FFF2-40B4-BE49-F238E27FC236}">
                <a16:creationId xmlns:a16="http://schemas.microsoft.com/office/drawing/2014/main" id="{949C78EE-6838-4A5B-9666-3092F876E44A}"/>
              </a:ext>
            </a:extLst>
          </p:cNvPr>
          <p:cNvSpPr/>
          <p:nvPr/>
        </p:nvSpPr>
        <p:spPr>
          <a:xfrm rot="20988782">
            <a:off x="5171016" y="2937276"/>
            <a:ext cx="1343025"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1970-1985</a:t>
            </a:r>
          </a:p>
        </p:txBody>
      </p:sp>
      <p:sp>
        <p:nvSpPr>
          <p:cNvPr id="13" name="Rechthoek 12">
            <a:extLst>
              <a:ext uri="{FF2B5EF4-FFF2-40B4-BE49-F238E27FC236}">
                <a16:creationId xmlns:a16="http://schemas.microsoft.com/office/drawing/2014/main" id="{968CD183-E6A5-4063-830F-82643FC127E4}"/>
              </a:ext>
            </a:extLst>
          </p:cNvPr>
          <p:cNvSpPr/>
          <p:nvPr/>
        </p:nvSpPr>
        <p:spPr>
          <a:xfrm rot="20988782">
            <a:off x="7816209" y="3346851"/>
            <a:ext cx="1343025"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1985-2000</a:t>
            </a:r>
          </a:p>
        </p:txBody>
      </p:sp>
      <p:sp>
        <p:nvSpPr>
          <p:cNvPr id="14" name="Rechthoek 13">
            <a:extLst>
              <a:ext uri="{FF2B5EF4-FFF2-40B4-BE49-F238E27FC236}">
                <a16:creationId xmlns:a16="http://schemas.microsoft.com/office/drawing/2014/main" id="{CDAD4A4A-1EAF-4401-8C1E-0DDEA7244D5E}"/>
              </a:ext>
            </a:extLst>
          </p:cNvPr>
          <p:cNvSpPr/>
          <p:nvPr/>
        </p:nvSpPr>
        <p:spPr>
          <a:xfrm rot="20988782">
            <a:off x="10036076" y="3413379"/>
            <a:ext cx="1566817" cy="265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2000-2015</a:t>
            </a:r>
          </a:p>
        </p:txBody>
      </p:sp>
      <p:sp>
        <p:nvSpPr>
          <p:cNvPr id="17" name="Rechthoek 16">
            <a:extLst>
              <a:ext uri="{FF2B5EF4-FFF2-40B4-BE49-F238E27FC236}">
                <a16:creationId xmlns:a16="http://schemas.microsoft.com/office/drawing/2014/main" id="{90869B8C-7E23-4376-B5E8-85E7701E9353}"/>
              </a:ext>
            </a:extLst>
          </p:cNvPr>
          <p:cNvSpPr/>
          <p:nvPr/>
        </p:nvSpPr>
        <p:spPr>
          <a:xfrm rot="20988782">
            <a:off x="277886" y="2867644"/>
            <a:ext cx="163019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Babyboomers</a:t>
            </a:r>
          </a:p>
        </p:txBody>
      </p:sp>
      <p:sp>
        <p:nvSpPr>
          <p:cNvPr id="18" name="Rechthoek 17">
            <a:extLst>
              <a:ext uri="{FF2B5EF4-FFF2-40B4-BE49-F238E27FC236}">
                <a16:creationId xmlns:a16="http://schemas.microsoft.com/office/drawing/2014/main" id="{37D8B1D5-731D-44DD-8554-8BAD3EE49B9D}"/>
              </a:ext>
            </a:extLst>
          </p:cNvPr>
          <p:cNvSpPr/>
          <p:nvPr/>
        </p:nvSpPr>
        <p:spPr>
          <a:xfrm rot="20988782">
            <a:off x="2629142" y="2854848"/>
            <a:ext cx="1752048" cy="309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X</a:t>
            </a:r>
          </a:p>
        </p:txBody>
      </p:sp>
      <p:sp>
        <p:nvSpPr>
          <p:cNvPr id="19" name="Rechthoek 18">
            <a:extLst>
              <a:ext uri="{FF2B5EF4-FFF2-40B4-BE49-F238E27FC236}">
                <a16:creationId xmlns:a16="http://schemas.microsoft.com/office/drawing/2014/main" id="{A3B422EE-B18A-407E-AA5A-BCA376F5C950}"/>
              </a:ext>
            </a:extLst>
          </p:cNvPr>
          <p:cNvSpPr/>
          <p:nvPr/>
        </p:nvSpPr>
        <p:spPr>
          <a:xfrm rot="20988782">
            <a:off x="5270060" y="2856458"/>
            <a:ext cx="158945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Pragmaten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hthoek 19">
            <a:extLst>
              <a:ext uri="{FF2B5EF4-FFF2-40B4-BE49-F238E27FC236}">
                <a16:creationId xmlns:a16="http://schemas.microsoft.com/office/drawing/2014/main" id="{EA7033F1-8C76-4A0E-B238-9F101A621DB6}"/>
              </a:ext>
            </a:extLst>
          </p:cNvPr>
          <p:cNvSpPr/>
          <p:nvPr/>
        </p:nvSpPr>
        <p:spPr>
          <a:xfrm rot="20988782">
            <a:off x="7627871" y="2839644"/>
            <a:ext cx="1709343"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Y</a:t>
            </a:r>
          </a:p>
        </p:txBody>
      </p:sp>
      <p:sp>
        <p:nvSpPr>
          <p:cNvPr id="21" name="Rechthoek 20">
            <a:extLst>
              <a:ext uri="{FF2B5EF4-FFF2-40B4-BE49-F238E27FC236}">
                <a16:creationId xmlns:a16="http://schemas.microsoft.com/office/drawing/2014/main" id="{A2577004-8CDE-4B5C-AC6E-85F9C6897DC3}"/>
              </a:ext>
            </a:extLst>
          </p:cNvPr>
          <p:cNvSpPr/>
          <p:nvPr/>
        </p:nvSpPr>
        <p:spPr>
          <a:xfrm rot="20988782">
            <a:off x="10025286" y="2870995"/>
            <a:ext cx="158945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Z</a:t>
            </a:r>
          </a:p>
        </p:txBody>
      </p:sp>
      <p:sp>
        <p:nvSpPr>
          <p:cNvPr id="22" name="Rechthoek 21">
            <a:extLst>
              <a:ext uri="{FF2B5EF4-FFF2-40B4-BE49-F238E27FC236}">
                <a16:creationId xmlns:a16="http://schemas.microsoft.com/office/drawing/2014/main" id="{95AACD0F-D8F4-420C-BC9C-A0B0402685B8}"/>
              </a:ext>
            </a:extLst>
          </p:cNvPr>
          <p:cNvSpPr/>
          <p:nvPr/>
        </p:nvSpPr>
        <p:spPr>
          <a:xfrm rot="20988782">
            <a:off x="5308301" y="3412562"/>
            <a:ext cx="1510974" cy="25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1970-1985</a:t>
            </a:r>
          </a:p>
        </p:txBody>
      </p:sp>
      <p:sp>
        <p:nvSpPr>
          <p:cNvPr id="23" name="Tekstvak 22">
            <a:extLst>
              <a:ext uri="{FF2B5EF4-FFF2-40B4-BE49-F238E27FC236}">
                <a16:creationId xmlns:a16="http://schemas.microsoft.com/office/drawing/2014/main" id="{AF50AACA-BEA2-46AC-8255-CC84A79170DF}"/>
              </a:ext>
            </a:extLst>
          </p:cNvPr>
          <p:cNvSpPr txBox="1"/>
          <p:nvPr/>
        </p:nvSpPr>
        <p:spPr>
          <a:xfrm>
            <a:off x="380276" y="191576"/>
            <a:ext cx="867481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Generations@work</a:t>
            </a:r>
            <a:endParaRPr kumimoji="0" lang="nl-NL"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4" name="Tekstvak 23">
            <a:extLst>
              <a:ext uri="{FF2B5EF4-FFF2-40B4-BE49-F238E27FC236}">
                <a16:creationId xmlns:a16="http://schemas.microsoft.com/office/drawing/2014/main" id="{A2F2F299-1851-4FFA-9AC2-CF25680554B6}"/>
              </a:ext>
            </a:extLst>
          </p:cNvPr>
          <p:cNvSpPr txBox="1"/>
          <p:nvPr/>
        </p:nvSpPr>
        <p:spPr>
          <a:xfrm>
            <a:off x="1070916" y="6060743"/>
            <a:ext cx="24818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Z</a:t>
            </a:r>
            <a:r>
              <a:rPr kumimoji="0" lang="nl-NL" sz="2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ekerheid</a:t>
            </a: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p:txBody>
      </p:sp>
      <p:sp>
        <p:nvSpPr>
          <p:cNvPr id="25" name="Tekstvak 24">
            <a:extLst>
              <a:ext uri="{FF2B5EF4-FFF2-40B4-BE49-F238E27FC236}">
                <a16:creationId xmlns:a16="http://schemas.microsoft.com/office/drawing/2014/main" id="{FE9D7FB2-1D62-448F-8EA8-D8E06AD4244C}"/>
              </a:ext>
            </a:extLst>
          </p:cNvPr>
          <p:cNvSpPr txBox="1"/>
          <p:nvPr/>
        </p:nvSpPr>
        <p:spPr>
          <a:xfrm>
            <a:off x="5579386" y="6087638"/>
            <a:ext cx="31355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200" b="1" dirty="0">
                <a:solidFill>
                  <a:prstClr val="white"/>
                </a:solidFill>
                <a:latin typeface="Calibri" panose="020F0502020204030204" pitchFamily="34" charset="0"/>
              </a:rPr>
              <a:t>O</a:t>
            </a:r>
            <a:r>
              <a:rPr kumimoji="0" lang="nl-NL" sz="2200" b="1" i="0" u="none" strike="noStrike" kern="1200" cap="none" spc="0" normalizeH="0" baseline="0" noProof="0" dirty="0" err="1">
                <a:ln>
                  <a:noFill/>
                </a:ln>
                <a:solidFill>
                  <a:prstClr val="white"/>
                </a:solidFill>
                <a:effectLst/>
                <a:uLnTx/>
                <a:uFillTx/>
                <a:latin typeface="Calibri" panose="020F0502020204030204" pitchFamily="34" charset="0"/>
              </a:rPr>
              <a:t>ntwikkeling</a:t>
            </a:r>
            <a:endParaRPr kumimoji="0" lang="nl-NL" sz="22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26" name="Tekstvak 25">
            <a:extLst>
              <a:ext uri="{FF2B5EF4-FFF2-40B4-BE49-F238E27FC236}">
                <a16:creationId xmlns:a16="http://schemas.microsoft.com/office/drawing/2014/main" id="{3CC6368A-492E-4D79-B9CC-EF1C09117034}"/>
              </a:ext>
            </a:extLst>
          </p:cNvPr>
          <p:cNvSpPr txBox="1"/>
          <p:nvPr/>
        </p:nvSpPr>
        <p:spPr>
          <a:xfrm>
            <a:off x="8202159" y="6127394"/>
            <a:ext cx="189224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Impact</a:t>
            </a:r>
          </a:p>
        </p:txBody>
      </p:sp>
      <p:sp>
        <p:nvSpPr>
          <p:cNvPr id="27" name="Tekstvak 26">
            <a:extLst>
              <a:ext uri="{FF2B5EF4-FFF2-40B4-BE49-F238E27FC236}">
                <a16:creationId xmlns:a16="http://schemas.microsoft.com/office/drawing/2014/main" id="{249A0ADA-6E79-44F9-9C2D-59A60F47488E}"/>
              </a:ext>
            </a:extLst>
          </p:cNvPr>
          <p:cNvSpPr txBox="1"/>
          <p:nvPr/>
        </p:nvSpPr>
        <p:spPr>
          <a:xfrm>
            <a:off x="2642676" y="6087443"/>
            <a:ext cx="38454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Resultaten </a:t>
            </a:r>
          </a:p>
        </p:txBody>
      </p:sp>
      <p:cxnSp>
        <p:nvCxnSpPr>
          <p:cNvPr id="33" name="Rechte verbindingslijn met pijl 32">
            <a:extLst>
              <a:ext uri="{FF2B5EF4-FFF2-40B4-BE49-F238E27FC236}">
                <a16:creationId xmlns:a16="http://schemas.microsoft.com/office/drawing/2014/main" id="{D87215B2-42E0-4164-A119-C46605FC2ABE}"/>
              </a:ext>
            </a:extLst>
          </p:cNvPr>
          <p:cNvCxnSpPr>
            <a:cxnSpLocks/>
          </p:cNvCxnSpPr>
          <p:nvPr/>
        </p:nvCxnSpPr>
        <p:spPr>
          <a:xfrm>
            <a:off x="8079195" y="6359341"/>
            <a:ext cx="4558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0CA3DEB3-B787-443F-A111-B52F9DE7D31A}"/>
              </a:ext>
            </a:extLst>
          </p:cNvPr>
          <p:cNvCxnSpPr>
            <a:cxnSpLocks/>
          </p:cNvCxnSpPr>
          <p:nvPr/>
        </p:nvCxnSpPr>
        <p:spPr>
          <a:xfrm>
            <a:off x="5414311" y="6346964"/>
            <a:ext cx="4558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94EE3173-023E-46D4-97FF-EFE77346C1A8}"/>
              </a:ext>
            </a:extLst>
          </p:cNvPr>
          <p:cNvSpPr txBox="1"/>
          <p:nvPr/>
        </p:nvSpPr>
        <p:spPr>
          <a:xfrm>
            <a:off x="9961986" y="6151008"/>
            <a:ext cx="248180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Duurzaamheid </a:t>
            </a:r>
          </a:p>
        </p:txBody>
      </p:sp>
      <p:cxnSp>
        <p:nvCxnSpPr>
          <p:cNvPr id="29" name="Rechte verbindingslijn met pijl 28">
            <a:extLst>
              <a:ext uri="{FF2B5EF4-FFF2-40B4-BE49-F238E27FC236}">
                <a16:creationId xmlns:a16="http://schemas.microsoft.com/office/drawing/2014/main" id="{E9BEB711-188E-41E0-83E6-205AD12DCB21}"/>
              </a:ext>
            </a:extLst>
          </p:cNvPr>
          <p:cNvCxnSpPr>
            <a:cxnSpLocks/>
          </p:cNvCxnSpPr>
          <p:nvPr/>
        </p:nvCxnSpPr>
        <p:spPr>
          <a:xfrm>
            <a:off x="9710334" y="6368879"/>
            <a:ext cx="4558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493707C2-A1A3-49A1-A5DE-8E7A15B80D08}"/>
              </a:ext>
            </a:extLst>
          </p:cNvPr>
          <p:cNvCxnSpPr>
            <a:cxnSpLocks/>
          </p:cNvCxnSpPr>
          <p:nvPr/>
        </p:nvCxnSpPr>
        <p:spPr>
          <a:xfrm>
            <a:off x="3128310" y="6340338"/>
            <a:ext cx="45580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805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l="-7000" r="-7000"/>
          </a:stretch>
        </a:blipFill>
        <a:effectLst/>
      </p:bgPr>
    </p:bg>
    <p:spTree>
      <p:nvGrpSpPr>
        <p:cNvPr id="1" name=""/>
        <p:cNvGrpSpPr/>
        <p:nvPr/>
      </p:nvGrpSpPr>
      <p:grpSpPr>
        <a:xfrm>
          <a:off x="0" y="0"/>
          <a:ext cx="0" cy="0"/>
          <a:chOff x="0" y="0"/>
          <a:chExt cx="0" cy="0"/>
        </a:xfrm>
      </p:grpSpPr>
      <p:pic>
        <p:nvPicPr>
          <p:cNvPr id="9" name="Picture 2" descr="http://www.rolereboot.org/wp-content/uploads/2014/01/Kate_boardroom.jpg">
            <a:extLst>
              <a:ext uri="{FF2B5EF4-FFF2-40B4-BE49-F238E27FC236}">
                <a16:creationId xmlns:a16="http://schemas.microsoft.com/office/drawing/2014/main" id="{DBA41F7C-064F-4686-B94E-FFD36341C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98"/>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318052" y="260466"/>
            <a:ext cx="867481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Profit &amp; Power</a:t>
            </a:r>
          </a:p>
        </p:txBody>
      </p:sp>
      <p:sp>
        <p:nvSpPr>
          <p:cNvPr id="6" name="Tekstvak 5"/>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10" name="Tekstvak 9">
            <a:extLst>
              <a:ext uri="{FF2B5EF4-FFF2-40B4-BE49-F238E27FC236}">
                <a16:creationId xmlns:a16="http://schemas.microsoft.com/office/drawing/2014/main" id="{6EF1BE02-4815-46A9-B325-F80E428F68E0}"/>
              </a:ext>
            </a:extLst>
          </p:cNvPr>
          <p:cNvSpPr txBox="1"/>
          <p:nvPr/>
        </p:nvSpPr>
        <p:spPr>
          <a:xfrm>
            <a:off x="9679258" y="376488"/>
            <a:ext cx="351635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solidFill>
                  <a:prstClr val="white"/>
                </a:solidFill>
                <a:latin typeface="Calibri" panose="020F0502020204030204" pitchFamily="34" charset="0"/>
              </a:rPr>
              <a:t>Groei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Structuur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solidFill>
                  <a:prstClr val="white"/>
                </a:solidFill>
                <a:latin typeface="Calibri" panose="020F0502020204030204" pitchFamily="34" charset="0"/>
              </a:rPr>
              <a:t>Controle</a:t>
            </a:r>
            <a:endPar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Top-down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Hiërarchie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Formeel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Gesloten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solidFill>
                <a:prstClr val="white"/>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050" name="Picture 2" descr="Afbeeldingsresultaat voor purpose economy">
            <a:extLst>
              <a:ext uri="{FF2B5EF4-FFF2-40B4-BE49-F238E27FC236}">
                <a16:creationId xmlns:a16="http://schemas.microsoft.com/office/drawing/2014/main" id="{49AED52A-CBE9-4707-BB16-37CC63D43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34" name="Tekstvak 33"/>
          <p:cNvSpPr txBox="1"/>
          <p:nvPr/>
        </p:nvSpPr>
        <p:spPr>
          <a:xfrm>
            <a:off x="379951" y="178420"/>
            <a:ext cx="52625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Purpose</a:t>
            </a:r>
            <a:r>
              <a:rPr kumimoji="0" lang="nl-NL"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&amp; </a:t>
            </a:r>
            <a:r>
              <a:rPr kumimoji="0" lang="nl-NL" sz="3200" b="1"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Pleasure</a:t>
            </a:r>
            <a:endParaRPr kumimoji="0" lang="nl-NL"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4" name="Tekstvak 3"/>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8" name="Picture 2" descr="Afbeeldingsresultaat voor purpose economy">
            <a:extLst>
              <a:ext uri="{FF2B5EF4-FFF2-40B4-BE49-F238E27FC236}">
                <a16:creationId xmlns:a16="http://schemas.microsoft.com/office/drawing/2014/main" id="{31DAA12B-7640-4240-97D6-F2294F18E1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697" b="86174"/>
          <a:stretch/>
        </p:blipFill>
        <p:spPr bwMode="auto">
          <a:xfrm>
            <a:off x="9350920" y="0"/>
            <a:ext cx="2863382" cy="252017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2B37DD4E-885C-4E6D-81E1-9A254DF1FC77}"/>
              </a:ext>
            </a:extLst>
          </p:cNvPr>
          <p:cNvSpPr txBox="1"/>
          <p:nvPr/>
        </p:nvSpPr>
        <p:spPr>
          <a:xfrm>
            <a:off x="9428532" y="242800"/>
            <a:ext cx="3188161" cy="2677656"/>
          </a:xfrm>
          <a:prstGeom prst="rect">
            <a:avLst/>
          </a:prstGeom>
          <a:noFill/>
        </p:spPr>
        <p:txBody>
          <a:bodyPr wrap="square" rtlCol="0">
            <a:spAutoFit/>
          </a:bodyPr>
          <a:lstStyle/>
          <a:p>
            <a:r>
              <a:rPr lang="nl-NL" sz="2400" dirty="0">
                <a:latin typeface="Calibri" panose="020F0502020204030204" pitchFamily="34" charset="0"/>
              </a:rPr>
              <a:t>Duurzaamheid</a:t>
            </a:r>
          </a:p>
          <a:p>
            <a:r>
              <a:rPr lang="nl-NL" sz="2400" dirty="0">
                <a:latin typeface="Calibri" panose="020F0502020204030204" pitchFamily="34" charset="0"/>
              </a:rPr>
              <a:t>Lange termijn</a:t>
            </a:r>
          </a:p>
          <a:p>
            <a:r>
              <a:rPr lang="nl-NL" sz="2400" dirty="0">
                <a:latin typeface="Calibri" panose="020F0502020204030204" pitchFamily="34" charset="0"/>
              </a:rPr>
              <a:t>Bottom-up</a:t>
            </a:r>
          </a:p>
          <a:p>
            <a:r>
              <a:rPr lang="nl-NL" sz="2400" dirty="0">
                <a:latin typeface="Calibri" panose="020F0502020204030204" pitchFamily="34" charset="0"/>
              </a:rPr>
              <a:t>Open</a:t>
            </a:r>
          </a:p>
          <a:p>
            <a:r>
              <a:rPr lang="nl-NL" sz="2400" dirty="0">
                <a:latin typeface="Calibri" panose="020F0502020204030204" pitchFamily="34" charset="0"/>
              </a:rPr>
              <a:t>Informeel</a:t>
            </a:r>
          </a:p>
          <a:p>
            <a:r>
              <a:rPr lang="nl-NL" sz="2400" dirty="0">
                <a:latin typeface="Calibri" panose="020F0502020204030204" pitchFamily="34" charset="0"/>
              </a:rPr>
              <a:t>Gelijkwaardig</a:t>
            </a:r>
          </a:p>
          <a:p>
            <a:r>
              <a:rPr lang="nl-NL" sz="2400" dirty="0">
                <a:latin typeface="Calibri" panose="020F0502020204030204" pitchFamily="34" charset="0"/>
              </a:rPr>
              <a:t>Diversiteit</a:t>
            </a:r>
          </a:p>
        </p:txBody>
      </p:sp>
    </p:spTree>
    <p:extLst>
      <p:ext uri="{BB962C8B-B14F-4D97-AF65-F5344CB8AC3E}">
        <p14:creationId xmlns:p14="http://schemas.microsoft.com/office/powerpoint/2010/main" val="112723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693" y="241354"/>
            <a:ext cx="1122661" cy="803676"/>
          </a:xfrm>
        </p:spPr>
      </p:pic>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a:ea typeface="+mn-ea"/>
                <a:cs typeface="+mn-cs"/>
              </a:rPr>
              <a:t>hal</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7" name="Tekstvak 6"/>
          <p:cNvSpPr txBox="1"/>
          <p:nvPr/>
        </p:nvSpPr>
        <p:spPr>
          <a:xfrm>
            <a:off x="562497" y="514305"/>
            <a:ext cx="8674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 reden van vertraging</a:t>
            </a:r>
          </a:p>
        </p:txBody>
      </p:sp>
      <p:pic>
        <p:nvPicPr>
          <p:cNvPr id="11" name="Picture 5" descr="G:\Intern\Klantteams\Effectory International\Commerce\Materials\Sales presentation\Pictures\Cart\Stickman Blue - Small + Stroked.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496960" y="3376575"/>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Intern\Klantteams\Effectory International\Commerce\Materials\Sales presentation\Pictures\Cart\Stickman Blue - Small + Stro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313" y="3384410"/>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9" r="22569"/>
          <a:stretch/>
        </p:blipFill>
        <p:spPr bwMode="auto">
          <a:xfrm>
            <a:off x="4900501" y="4116514"/>
            <a:ext cx="2831692"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G:\Intern\Klantteams\Effectory International\Commerce\Materials\Sales presentation\Pictures\Cart\Stickman Green - Small + Stro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4584" y="4094210"/>
            <a:ext cx="875109" cy="23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472"/>
          <a:stretch/>
        </p:blipFill>
        <p:spPr bwMode="auto">
          <a:xfrm>
            <a:off x="7635259" y="4112471"/>
            <a:ext cx="1072456"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41D0E56B-623F-40A0-8ABF-771C776A437F}"/>
              </a:ext>
            </a:extLst>
          </p:cNvPr>
          <p:cNvSpPr txBox="1"/>
          <p:nvPr/>
        </p:nvSpPr>
        <p:spPr>
          <a:xfrm>
            <a:off x="8679255" y="3519915"/>
            <a:ext cx="4757563"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Babyboomers</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8" name="Tekstvak 17">
            <a:extLst>
              <a:ext uri="{FF2B5EF4-FFF2-40B4-BE49-F238E27FC236}">
                <a16:creationId xmlns:a16="http://schemas.microsoft.com/office/drawing/2014/main" id="{A1034CDB-C6A8-413C-83CA-87B303996246}"/>
              </a:ext>
            </a:extLst>
          </p:cNvPr>
          <p:cNvSpPr txBox="1"/>
          <p:nvPr/>
        </p:nvSpPr>
        <p:spPr>
          <a:xfrm>
            <a:off x="4535464" y="2715541"/>
            <a:ext cx="4757563"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Generatie X</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Tree>
    <p:extLst>
      <p:ext uri="{BB962C8B-B14F-4D97-AF65-F5344CB8AC3E}">
        <p14:creationId xmlns:p14="http://schemas.microsoft.com/office/powerpoint/2010/main" val="25552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G:\Intern\Klantteams\Effectory International\Commerce\Materials\Sales presentation\Pictures\Cart\Stickman Blue - Small + Stroked.png">
            <a:extLst>
              <a:ext uri="{FF2B5EF4-FFF2-40B4-BE49-F238E27FC236}">
                <a16:creationId xmlns:a16="http://schemas.microsoft.com/office/drawing/2014/main" id="{4EE837D1-EFD6-4592-86B0-0B1C2E0EC79B}"/>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496960" y="4134856"/>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G:\Intern\Klantteams\Effectory International\Commerce\Materials\Sales presentation\Pictures\Cart\Stickman Blue - Small + Stroked.png">
            <a:extLst>
              <a:ext uri="{FF2B5EF4-FFF2-40B4-BE49-F238E27FC236}">
                <a16:creationId xmlns:a16="http://schemas.microsoft.com/office/drawing/2014/main" id="{D923C4CA-2D4C-4607-997D-8453B4437B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313" y="4120388"/>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ijdelijke aanduiding voor inhou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668693" y="241354"/>
            <a:ext cx="1122661" cy="803676"/>
          </a:xfrm>
        </p:spPr>
      </p:pic>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a:ea typeface="+mn-ea"/>
                <a:cs typeface="+mn-cs"/>
              </a:rPr>
              <a:t>hal</a:t>
            </a:r>
          </a:p>
        </p:txBody>
      </p:sp>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13"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9" r="22569"/>
          <a:stretch/>
        </p:blipFill>
        <p:spPr bwMode="auto">
          <a:xfrm>
            <a:off x="4900501" y="4116514"/>
            <a:ext cx="2831692"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G:\Intern\Klantteams\Effectory International\Commerce\Materials\Sales presentation\Pictures\Cart\Stickman Green - Small + Strok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47131" y="4049605"/>
            <a:ext cx="875109" cy="23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41D0E56B-623F-40A0-8ABF-771C776A437F}"/>
              </a:ext>
            </a:extLst>
          </p:cNvPr>
          <p:cNvSpPr txBox="1"/>
          <p:nvPr/>
        </p:nvSpPr>
        <p:spPr>
          <a:xfrm>
            <a:off x="10039704" y="3564520"/>
            <a:ext cx="4757563"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Babyboomers</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8" name="Tekstvak 17">
            <a:extLst>
              <a:ext uri="{FF2B5EF4-FFF2-40B4-BE49-F238E27FC236}">
                <a16:creationId xmlns:a16="http://schemas.microsoft.com/office/drawing/2014/main" id="{A1034CDB-C6A8-413C-83CA-87B303996246}"/>
              </a:ext>
            </a:extLst>
          </p:cNvPr>
          <p:cNvSpPr txBox="1"/>
          <p:nvPr/>
        </p:nvSpPr>
        <p:spPr>
          <a:xfrm>
            <a:off x="4669278" y="3563034"/>
            <a:ext cx="4757563" cy="6085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Generatie X</a:t>
            </a: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21" name="Tekstvak 20">
            <a:extLst>
              <a:ext uri="{FF2B5EF4-FFF2-40B4-BE49-F238E27FC236}">
                <a16:creationId xmlns:a16="http://schemas.microsoft.com/office/drawing/2014/main" id="{68EC9BA3-88B0-4BD2-A9BA-2E3A1E505CAD}"/>
              </a:ext>
            </a:extLst>
          </p:cNvPr>
          <p:cNvSpPr txBox="1"/>
          <p:nvPr/>
        </p:nvSpPr>
        <p:spPr>
          <a:xfrm>
            <a:off x="562497" y="514305"/>
            <a:ext cx="8674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en X rennen door</a:t>
            </a:r>
          </a:p>
        </p:txBody>
      </p:sp>
    </p:spTree>
    <p:extLst>
      <p:ext uri="{BB962C8B-B14F-4D97-AF65-F5344CB8AC3E}">
        <p14:creationId xmlns:p14="http://schemas.microsoft.com/office/powerpoint/2010/main" val="316670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693" y="241354"/>
            <a:ext cx="1122661" cy="803676"/>
          </a:xfrm>
        </p:spPr>
      </p:pic>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a:ea typeface="+mn-ea"/>
                <a:cs typeface="+mn-cs"/>
              </a:rPr>
              <a:t>hal</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11" name="Picture 5" descr="G:\Intern\Klantteams\Effectory International\Commerce\Materials\Sales presentation\Pictures\Cart\Stickman Blue - Small + Stroked.png"/>
          <p:cNvPicPr>
            <a:picLocks noChangeAspect="1" noChangeArrowheads="1"/>
          </p:cNvPicPr>
          <p:nvPr/>
        </p:nvPicPr>
        <p:blipFill>
          <a:blip r:embed="rId5"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496960" y="4134856"/>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Intern\Klantteams\Effectory International\Commerce\Materials\Sales presentation\Pictures\Cart\Stickman Blue - Small + Strok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313" y="4120388"/>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9" r="22569"/>
          <a:stretch/>
        </p:blipFill>
        <p:spPr bwMode="auto">
          <a:xfrm>
            <a:off x="4900501" y="4116514"/>
            <a:ext cx="2831692"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Intern\Klantteams\Effectory International\Commerce\Materials\Sales presentation\Pictures\Cart\Stickman Slanted - Kle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4069" y="4238224"/>
            <a:ext cx="1653108" cy="21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G:\Intern\Klantteams\Effectory International\Commerce\Materials\Sales presentation\Pictures\Cart\Stickman Green - Small + Stro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7131" y="4049605"/>
            <a:ext cx="875109" cy="23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1246"/>
          <a:stretch/>
        </p:blipFill>
        <p:spPr bwMode="auto">
          <a:xfrm>
            <a:off x="4060706" y="4134771"/>
            <a:ext cx="892825"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41D0E56B-623F-40A0-8ABF-771C776A437F}"/>
              </a:ext>
            </a:extLst>
          </p:cNvPr>
          <p:cNvSpPr txBox="1"/>
          <p:nvPr/>
        </p:nvSpPr>
        <p:spPr>
          <a:xfrm>
            <a:off x="10039704" y="3564520"/>
            <a:ext cx="4757563"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Babyboomers</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7" name="Tekstvak 16">
            <a:extLst>
              <a:ext uri="{FF2B5EF4-FFF2-40B4-BE49-F238E27FC236}">
                <a16:creationId xmlns:a16="http://schemas.microsoft.com/office/drawing/2014/main" id="{EA4DF354-4871-4357-8CC7-B5694F936AA3}"/>
              </a:ext>
            </a:extLst>
          </p:cNvPr>
          <p:cNvSpPr txBox="1"/>
          <p:nvPr/>
        </p:nvSpPr>
        <p:spPr>
          <a:xfrm>
            <a:off x="2507676" y="3560803"/>
            <a:ext cx="2042035"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Y</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8" name="Tekstvak 17">
            <a:extLst>
              <a:ext uri="{FF2B5EF4-FFF2-40B4-BE49-F238E27FC236}">
                <a16:creationId xmlns:a16="http://schemas.microsoft.com/office/drawing/2014/main" id="{A1034CDB-C6A8-413C-83CA-87B303996246}"/>
              </a:ext>
            </a:extLst>
          </p:cNvPr>
          <p:cNvSpPr txBox="1"/>
          <p:nvPr/>
        </p:nvSpPr>
        <p:spPr>
          <a:xfrm>
            <a:off x="4669278" y="3563034"/>
            <a:ext cx="4757563" cy="60978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Generatie X</a:t>
            </a:r>
          </a:p>
        </p:txBody>
      </p:sp>
      <p:sp>
        <p:nvSpPr>
          <p:cNvPr id="21" name="Tekstvak 20">
            <a:extLst>
              <a:ext uri="{FF2B5EF4-FFF2-40B4-BE49-F238E27FC236}">
                <a16:creationId xmlns:a16="http://schemas.microsoft.com/office/drawing/2014/main" id="{68EC9BA3-88B0-4BD2-A9BA-2E3A1E505CAD}"/>
              </a:ext>
            </a:extLst>
          </p:cNvPr>
          <p:cNvSpPr txBox="1"/>
          <p:nvPr/>
        </p:nvSpPr>
        <p:spPr>
          <a:xfrm>
            <a:off x="562497" y="514305"/>
            <a:ext cx="8674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Y haakt af</a:t>
            </a:r>
          </a:p>
        </p:txBody>
      </p:sp>
      <p:pic>
        <p:nvPicPr>
          <p:cNvPr id="20" name="Picture 2" descr="Afbeeldingsresultaat voor hok">
            <a:extLst>
              <a:ext uri="{FF2B5EF4-FFF2-40B4-BE49-F238E27FC236}">
                <a16:creationId xmlns:a16="http://schemas.microsoft.com/office/drawing/2014/main" id="{9666CE03-3AFE-412B-A20B-AD7265EA63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1187" y="2772698"/>
            <a:ext cx="3268666" cy="364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G:\Intern\Klantteams\Effectory International\Commerce\Materials\Sales presentation\Pictures\Cart\Stickman Blue - Small + Stroked.png">
            <a:extLst>
              <a:ext uri="{FF2B5EF4-FFF2-40B4-BE49-F238E27FC236}">
                <a16:creationId xmlns:a16="http://schemas.microsoft.com/office/drawing/2014/main" id="{E5E0BD25-D807-4177-BD40-E4579DE0ED76}"/>
              </a:ext>
            </a:extLst>
          </p:cNvPr>
          <p:cNvPicPr>
            <a:picLocks noChangeAspect="1" noChangeArrowheads="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03640" y="4138977"/>
            <a:ext cx="859482" cy="2264792"/>
          </a:xfrm>
          <a:prstGeom prst="rect">
            <a:avLst/>
          </a:prstGeom>
          <a:solidFill>
            <a:schemeClr val="bg1"/>
          </a:solidFill>
          <a:ln>
            <a:noFill/>
          </a:ln>
        </p:spPr>
      </p:pic>
      <p:pic>
        <p:nvPicPr>
          <p:cNvPr id="4" name="Tijdelijke aanduiding voor inhou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668693" y="241354"/>
            <a:ext cx="1122661" cy="803676"/>
          </a:xfrm>
        </p:spPr>
      </p:pic>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a:ea typeface="+mn-ea"/>
                <a:cs typeface="+mn-cs"/>
              </a:rPr>
              <a:t>hal</a:t>
            </a:r>
          </a:p>
        </p:txBody>
      </p:sp>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11" name="Picture 5" descr="G:\Intern\Klantteams\Effectory International\Commerce\Materials\Sales presentation\Pictures\Cart\Stickman Blue - Small + Stroked.png"/>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496960" y="4134856"/>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Intern\Klantteams\Effectory International\Commerce\Materials\Sales presentation\Pictures\Cart\Stickman Blue - Small + Strok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313" y="4120388"/>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49" r="22569"/>
          <a:stretch/>
        </p:blipFill>
        <p:spPr bwMode="auto">
          <a:xfrm>
            <a:off x="4900501" y="4116514"/>
            <a:ext cx="2831692"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Intern\Klantteams\Effectory International\Commerce\Materials\Sales presentation\Pictures\Cart\Stickman Slanted - Kle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4069" y="4238224"/>
            <a:ext cx="1653108" cy="21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G:\Intern\Klantteams\Effectory International\Commerce\Materials\Sales presentation\Pictures\Cart\Stickman Green - Small + Strok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47131" y="4049605"/>
            <a:ext cx="875109" cy="23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Z:\Downloads\Karretje Minte.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1246"/>
          <a:stretch/>
        </p:blipFill>
        <p:spPr bwMode="auto">
          <a:xfrm>
            <a:off x="4060706" y="4134771"/>
            <a:ext cx="892825"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a:extLst>
              <a:ext uri="{FF2B5EF4-FFF2-40B4-BE49-F238E27FC236}">
                <a16:creationId xmlns:a16="http://schemas.microsoft.com/office/drawing/2014/main" id="{41D0E56B-623F-40A0-8ABF-771C776A437F}"/>
              </a:ext>
            </a:extLst>
          </p:cNvPr>
          <p:cNvSpPr txBox="1"/>
          <p:nvPr/>
        </p:nvSpPr>
        <p:spPr>
          <a:xfrm>
            <a:off x="10039704" y="3564520"/>
            <a:ext cx="4757563"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Babyboomers</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7" name="Tekstvak 16">
            <a:extLst>
              <a:ext uri="{FF2B5EF4-FFF2-40B4-BE49-F238E27FC236}">
                <a16:creationId xmlns:a16="http://schemas.microsoft.com/office/drawing/2014/main" id="{EA4DF354-4871-4357-8CC7-B5694F936AA3}"/>
              </a:ext>
            </a:extLst>
          </p:cNvPr>
          <p:cNvSpPr txBox="1"/>
          <p:nvPr/>
        </p:nvSpPr>
        <p:spPr>
          <a:xfrm>
            <a:off x="2507676" y="3560803"/>
            <a:ext cx="2042035"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Y</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8" name="Tekstvak 17">
            <a:extLst>
              <a:ext uri="{FF2B5EF4-FFF2-40B4-BE49-F238E27FC236}">
                <a16:creationId xmlns:a16="http://schemas.microsoft.com/office/drawing/2014/main" id="{A1034CDB-C6A8-413C-83CA-87B303996246}"/>
              </a:ext>
            </a:extLst>
          </p:cNvPr>
          <p:cNvSpPr txBox="1"/>
          <p:nvPr/>
        </p:nvSpPr>
        <p:spPr>
          <a:xfrm>
            <a:off x="4669278" y="3563034"/>
            <a:ext cx="4757563" cy="60978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Generatie X</a:t>
            </a:r>
          </a:p>
        </p:txBody>
      </p:sp>
      <p:sp>
        <p:nvSpPr>
          <p:cNvPr id="21" name="Tekstvak 20">
            <a:extLst>
              <a:ext uri="{FF2B5EF4-FFF2-40B4-BE49-F238E27FC236}">
                <a16:creationId xmlns:a16="http://schemas.microsoft.com/office/drawing/2014/main" id="{68EC9BA3-88B0-4BD2-A9BA-2E3A1E505CAD}"/>
              </a:ext>
            </a:extLst>
          </p:cNvPr>
          <p:cNvSpPr txBox="1"/>
          <p:nvPr/>
        </p:nvSpPr>
        <p:spPr>
          <a:xfrm>
            <a:off x="562497" y="514305"/>
            <a:ext cx="86748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Z is boos</a:t>
            </a:r>
          </a:p>
        </p:txBody>
      </p:sp>
      <p:sp>
        <p:nvSpPr>
          <p:cNvPr id="22" name="Tekstvak 21">
            <a:extLst>
              <a:ext uri="{FF2B5EF4-FFF2-40B4-BE49-F238E27FC236}">
                <a16:creationId xmlns:a16="http://schemas.microsoft.com/office/drawing/2014/main" id="{365BFF33-4537-4D4C-94CF-AA85B20F12A6}"/>
              </a:ext>
            </a:extLst>
          </p:cNvPr>
          <p:cNvSpPr txBox="1"/>
          <p:nvPr/>
        </p:nvSpPr>
        <p:spPr>
          <a:xfrm>
            <a:off x="184495" y="3557088"/>
            <a:ext cx="2134961"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Z</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pic>
        <p:nvPicPr>
          <p:cNvPr id="1026" name="Picture 2" descr="Afbeeldingsresultaat voor ok boomer">
            <a:extLst>
              <a:ext uri="{FF2B5EF4-FFF2-40B4-BE49-F238E27FC236}">
                <a16:creationId xmlns:a16="http://schemas.microsoft.com/office/drawing/2014/main" id="{579FD39F-6AA9-406F-83F9-6770D17A6D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3025" y="2203972"/>
            <a:ext cx="2359371" cy="149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4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Afbeeldingsresultaat voor baby icon">
            <a:extLst>
              <a:ext uri="{FF2B5EF4-FFF2-40B4-BE49-F238E27FC236}">
                <a16:creationId xmlns:a16="http://schemas.microsoft.com/office/drawing/2014/main" id="{7F8608F4-418A-4AB5-92E5-A968B606F7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25" y="5276849"/>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G:\Intern\Klantteams\Effectory International\Commerce\Materials\Sales presentation\Pictures\Cart\Stickman Blue - Small + Stroked.png">
            <a:extLst>
              <a:ext uri="{FF2B5EF4-FFF2-40B4-BE49-F238E27FC236}">
                <a16:creationId xmlns:a16="http://schemas.microsoft.com/office/drawing/2014/main" id="{EDDB22F5-5FDF-47BD-86EF-DA1B1282BDE6}"/>
              </a:ext>
            </a:extLst>
          </p:cNvPr>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1220143">
            <a:off x="3012304" y="4272791"/>
            <a:ext cx="859482" cy="2264792"/>
          </a:xfrm>
          <a:prstGeom prst="rect">
            <a:avLst/>
          </a:prstGeom>
          <a:solidFill>
            <a:schemeClr val="bg1"/>
          </a:solidFill>
          <a:ln>
            <a:noFill/>
          </a:ln>
        </p:spPr>
      </p:pic>
      <p:pic>
        <p:nvPicPr>
          <p:cNvPr id="14" name="Picture 4" descr="G:\Intern\Klantteams\Effectory International\Commerce\Materials\Sales presentation\Pictures\Cart\Stickman Slanted - Kle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94427">
            <a:off x="7500663" y="4305130"/>
            <a:ext cx="1653108" cy="21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ijdelijke aanduiding voor inhoud 3"/>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0668693" y="241354"/>
            <a:ext cx="1122661" cy="803676"/>
          </a:xfrm>
        </p:spPr>
      </p:pic>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a:ea typeface="+mn-ea"/>
                <a:cs typeface="+mn-cs"/>
              </a:rPr>
              <a:t>hal</a:t>
            </a:r>
          </a:p>
        </p:txBody>
      </p:sp>
      <p:pic>
        <p:nvPicPr>
          <p:cNvPr id="8" name="Afbeelding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7" name="Tekstvak 6"/>
          <p:cNvSpPr txBox="1"/>
          <p:nvPr/>
        </p:nvSpPr>
        <p:spPr>
          <a:xfrm>
            <a:off x="584799" y="648119"/>
            <a:ext cx="86748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Als </a:t>
            </a:r>
            <a:r>
              <a:rPr kumimoji="0" lang="nl-NL"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en Generatie X ruimte geven aan de jonge cultuurvernieuwers.. </a:t>
            </a:r>
          </a:p>
        </p:txBody>
      </p:sp>
      <p:pic>
        <p:nvPicPr>
          <p:cNvPr id="11" name="Picture 5" descr="G:\Intern\Klantteams\Effectory International\Commerce\Materials\Sales presentation\Pictures\Cart\Stickman Blue - Small + Strok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561" y="3398878"/>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G:\Intern\Klantteams\Effectory International\Commerce\Materials\Sales presentation\Pictures\Cart\Stickman Blue - Small + Stroked.png"/>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554898" y="3339805"/>
            <a:ext cx="859482" cy="226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a:extLst>
              <a:ext uri="{FF2B5EF4-FFF2-40B4-BE49-F238E27FC236}">
                <a16:creationId xmlns:a16="http://schemas.microsoft.com/office/drawing/2014/main" id="{EA4DF354-4871-4357-8CC7-B5694F936AA3}"/>
              </a:ext>
            </a:extLst>
          </p:cNvPr>
          <p:cNvSpPr txBox="1"/>
          <p:nvPr/>
        </p:nvSpPr>
        <p:spPr>
          <a:xfrm>
            <a:off x="7191177" y="3538501"/>
            <a:ext cx="2042035"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Y</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8" name="Tekstvak 17">
            <a:extLst>
              <a:ext uri="{FF2B5EF4-FFF2-40B4-BE49-F238E27FC236}">
                <a16:creationId xmlns:a16="http://schemas.microsoft.com/office/drawing/2014/main" id="{A1034CDB-C6A8-413C-83CA-87B303996246}"/>
              </a:ext>
            </a:extLst>
          </p:cNvPr>
          <p:cNvSpPr txBox="1"/>
          <p:nvPr/>
        </p:nvSpPr>
        <p:spPr>
          <a:xfrm>
            <a:off x="3866381" y="2737844"/>
            <a:ext cx="4757563" cy="60978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Pragmaten</a:t>
            </a: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Generatie X</a:t>
            </a:r>
          </a:p>
        </p:txBody>
      </p:sp>
      <p:pic>
        <p:nvPicPr>
          <p:cNvPr id="21" name="Picture 2" descr="Z:\Downloads\Karretje Minte.png">
            <a:extLst>
              <a:ext uri="{FF2B5EF4-FFF2-40B4-BE49-F238E27FC236}">
                <a16:creationId xmlns:a16="http://schemas.microsoft.com/office/drawing/2014/main" id="{D41DD095-EC09-4576-926E-7D30434AF2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949" r="22569"/>
          <a:stretch/>
        </p:blipFill>
        <p:spPr bwMode="auto">
          <a:xfrm>
            <a:off x="3992139" y="3947533"/>
            <a:ext cx="2831692" cy="243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Z:\Downloads\Karretje Minte.png">
            <a:extLst>
              <a:ext uri="{FF2B5EF4-FFF2-40B4-BE49-F238E27FC236}">
                <a16:creationId xmlns:a16="http://schemas.microsoft.com/office/drawing/2014/main" id="{66E97FE7-AF4D-480D-949F-6EFC0AAD785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7472"/>
          <a:stretch/>
        </p:blipFill>
        <p:spPr bwMode="auto">
          <a:xfrm>
            <a:off x="6793793" y="4131058"/>
            <a:ext cx="1072456" cy="22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kstvak 24">
            <a:extLst>
              <a:ext uri="{FF2B5EF4-FFF2-40B4-BE49-F238E27FC236}">
                <a16:creationId xmlns:a16="http://schemas.microsoft.com/office/drawing/2014/main" id="{B6D2C7B1-F360-4662-B59F-B26FDDA3885F}"/>
              </a:ext>
            </a:extLst>
          </p:cNvPr>
          <p:cNvSpPr txBox="1"/>
          <p:nvPr/>
        </p:nvSpPr>
        <p:spPr>
          <a:xfrm>
            <a:off x="2258622" y="3646297"/>
            <a:ext cx="2134961"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Z</a:t>
            </a: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
        <p:nvSpPr>
          <p:cNvPr id="19" name="Tekstvak 18">
            <a:extLst>
              <a:ext uri="{FF2B5EF4-FFF2-40B4-BE49-F238E27FC236}">
                <a16:creationId xmlns:a16="http://schemas.microsoft.com/office/drawing/2014/main" id="{8A692B47-ECC7-4403-8660-E5BB9CEC30B5}"/>
              </a:ext>
            </a:extLst>
          </p:cNvPr>
          <p:cNvSpPr txBox="1"/>
          <p:nvPr/>
        </p:nvSpPr>
        <p:spPr>
          <a:xfrm>
            <a:off x="182172" y="4751197"/>
            <a:ext cx="2694378" cy="11733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Generatie </a:t>
            </a:r>
            <a:r>
              <a:rPr kumimoji="0" lang="nl-NL" sz="2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Alpha</a:t>
            </a:r>
            <a:endParaRPr kumimoji="0" lang="nl-NL" sz="2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
                <a:srgbClr val="AADD6D"/>
              </a:buClr>
              <a:buSzTx/>
              <a:buFont typeface="Wingdings" panose="05000000000000000000" pitchFamily="2" charset="2"/>
              <a:buChar char="q"/>
              <a:tabLst/>
              <a:defRPr/>
            </a:pPr>
            <a:endParaRPr kumimoji="0" lang="nl-NL" sz="2500" b="0" i="0" u="none" strike="noStrike" kern="1200" cap="none" spc="0" normalizeH="0" baseline="0" noProof="0" dirty="0">
              <a:ln>
                <a:noFill/>
              </a:ln>
              <a:solidFill>
                <a:prstClr val="black"/>
              </a:solidFill>
              <a:effectLst/>
              <a:uLnTx/>
              <a:uFillTx/>
              <a:latin typeface="Futura"/>
              <a:ea typeface="+mn-ea"/>
              <a:cs typeface="+mn-cs"/>
            </a:endParaRPr>
          </a:p>
        </p:txBody>
      </p:sp>
    </p:spTree>
    <p:extLst>
      <p:ext uri="{BB962C8B-B14F-4D97-AF65-F5344CB8AC3E}">
        <p14:creationId xmlns:p14="http://schemas.microsoft.com/office/powerpoint/2010/main" val="158798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ep 21"/>
          <p:cNvGrpSpPr/>
          <p:nvPr/>
        </p:nvGrpSpPr>
        <p:grpSpPr>
          <a:xfrm>
            <a:off x="2780370" y="1328667"/>
            <a:ext cx="6254983" cy="4447880"/>
            <a:chOff x="3683101" y="2085266"/>
            <a:chExt cx="5154581" cy="3600056"/>
          </a:xfrm>
        </p:grpSpPr>
        <p:sp>
          <p:nvSpPr>
            <p:cNvPr id="11" name="Afgeronde rechthoek 10"/>
            <p:cNvSpPr/>
            <p:nvPr/>
          </p:nvSpPr>
          <p:spPr>
            <a:xfrm>
              <a:off x="5603693" y="5257332"/>
              <a:ext cx="1244600" cy="427990"/>
            </a:xfrm>
            <a:prstGeom prst="roundRect">
              <a:avLst/>
            </a:prstGeom>
            <a:solidFill>
              <a:srgbClr val="00B0F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Werkinhoud</a:t>
              </a:r>
            </a:p>
          </p:txBody>
        </p:sp>
        <p:sp>
          <p:nvSpPr>
            <p:cNvPr id="12" name="Afgeronde rechthoek 11"/>
            <p:cNvSpPr/>
            <p:nvPr/>
          </p:nvSpPr>
          <p:spPr>
            <a:xfrm>
              <a:off x="7505357" y="4488644"/>
              <a:ext cx="1332324" cy="427990"/>
            </a:xfrm>
            <a:prstGeom prst="roundRect">
              <a:avLst/>
            </a:prstGeom>
            <a:solidFill>
              <a:srgbClr val="92D050"/>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Ontwikkeling</a:t>
              </a:r>
            </a:p>
          </p:txBody>
        </p:sp>
        <p:sp>
          <p:nvSpPr>
            <p:cNvPr id="13" name="Afgeronde rechthoek 12"/>
            <p:cNvSpPr/>
            <p:nvPr/>
          </p:nvSpPr>
          <p:spPr>
            <a:xfrm>
              <a:off x="7514342" y="3005674"/>
              <a:ext cx="1323340" cy="457200"/>
            </a:xfrm>
            <a:prstGeom prst="roundRect">
              <a:avLst/>
            </a:prstGeom>
            <a:solidFill>
              <a:srgbClr val="FFCF37"/>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Impact</a:t>
              </a:r>
            </a:p>
          </p:txBody>
        </p:sp>
        <p:sp>
          <p:nvSpPr>
            <p:cNvPr id="14" name="Afgeronde rechthoek 13"/>
            <p:cNvSpPr/>
            <p:nvPr/>
          </p:nvSpPr>
          <p:spPr>
            <a:xfrm>
              <a:off x="3683101" y="4537539"/>
              <a:ext cx="1244600" cy="379095"/>
            </a:xfrm>
            <a:prstGeom prst="roundRect">
              <a:avLst/>
            </a:prstGeom>
            <a:solidFill>
              <a:schemeClr val="accent1">
                <a:lumMod val="75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Cultuur</a:t>
              </a:r>
            </a:p>
          </p:txBody>
        </p:sp>
        <p:sp>
          <p:nvSpPr>
            <p:cNvPr id="15" name="Afgeronde rechthoek 14"/>
            <p:cNvSpPr/>
            <p:nvPr/>
          </p:nvSpPr>
          <p:spPr>
            <a:xfrm>
              <a:off x="3702786" y="3017301"/>
              <a:ext cx="1224915" cy="427990"/>
            </a:xfrm>
            <a:prstGeom prst="roundRect">
              <a:avLst/>
            </a:prstGeom>
            <a:solidFill>
              <a:srgbClr val="C01092"/>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(HR) beleid</a:t>
              </a:r>
            </a:p>
          </p:txBody>
        </p:sp>
        <p:sp>
          <p:nvSpPr>
            <p:cNvPr id="16" name="Afgeronde rechthoek 15"/>
            <p:cNvSpPr/>
            <p:nvPr/>
          </p:nvSpPr>
          <p:spPr>
            <a:xfrm>
              <a:off x="5586108" y="2085266"/>
              <a:ext cx="1308100" cy="427990"/>
            </a:xfrm>
            <a:prstGeom prst="roundRect">
              <a:avLst/>
            </a:prstGeom>
            <a:solidFill>
              <a:srgbClr val="FF1919"/>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Leiderschap</a:t>
              </a:r>
            </a:p>
          </p:txBody>
        </p:sp>
        <p:grpSp>
          <p:nvGrpSpPr>
            <p:cNvPr id="18" name="Groep 17"/>
            <p:cNvGrpSpPr/>
            <p:nvPr/>
          </p:nvGrpSpPr>
          <p:grpSpPr>
            <a:xfrm>
              <a:off x="4991184" y="2535607"/>
              <a:ext cx="2469618" cy="2721725"/>
              <a:chOff x="4991184" y="2535607"/>
              <a:chExt cx="2469618" cy="2721725"/>
            </a:xfrm>
          </p:grpSpPr>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184" y="2535607"/>
                <a:ext cx="2469618" cy="2721725"/>
              </a:xfrm>
              <a:prstGeom prst="rect">
                <a:avLst/>
              </a:prstGeom>
            </p:spPr>
          </p:pic>
          <p:sp>
            <p:nvSpPr>
              <p:cNvPr id="17" name="Ovaal 16"/>
              <p:cNvSpPr/>
              <p:nvPr/>
            </p:nvSpPr>
            <p:spPr>
              <a:xfrm>
                <a:off x="5499693" y="3156004"/>
                <a:ext cx="1480930" cy="148093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Future-proof</a:t>
                </a:r>
              </a:p>
            </p:txBody>
          </p:sp>
        </p:grpSp>
        <p:sp>
          <p:nvSpPr>
            <p:cNvPr id="21" name="Tekstvak 20"/>
            <p:cNvSpPr txBox="1"/>
            <p:nvPr/>
          </p:nvSpPr>
          <p:spPr>
            <a:xfrm>
              <a:off x="5650790" y="3742641"/>
              <a:ext cx="1244600" cy="323844"/>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Future-proof</a:t>
              </a:r>
            </a:p>
          </p:txBody>
        </p:sp>
      </p:grpSp>
      <p:sp>
        <p:nvSpPr>
          <p:cNvPr id="25" name="Tekstvak 24"/>
          <p:cNvSpPr txBox="1"/>
          <p:nvPr/>
        </p:nvSpPr>
        <p:spPr>
          <a:xfrm>
            <a:off x="4529922" y="722721"/>
            <a:ext cx="5488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pitchFamily="34" charset="0"/>
                <a:cs typeface="Arial" panose="020B0604020202020204" pitchFamily="34" charset="0"/>
              </a:rPr>
              <a:t>H</a:t>
            </a:r>
            <a:r>
              <a:rPr kumimoji="0" lang="nl-NL"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iërarchisch</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-&gt; Mensgericht &amp; inspirerend</a:t>
            </a:r>
          </a:p>
        </p:txBody>
      </p:sp>
      <p:sp>
        <p:nvSpPr>
          <p:cNvPr id="29" name="Tekstvak 28"/>
          <p:cNvSpPr txBox="1"/>
          <p:nvPr/>
        </p:nvSpPr>
        <p:spPr>
          <a:xfrm>
            <a:off x="388089" y="192815"/>
            <a:ext cx="94003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Transitie</a:t>
            </a:r>
          </a:p>
        </p:txBody>
      </p:sp>
      <p:pic>
        <p:nvPicPr>
          <p:cNvPr id="30" name="Tijdelijke aanduiding voor inhou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668693" y="214497"/>
            <a:ext cx="1122661" cy="803676"/>
          </a:xfrm>
        </p:spPr>
      </p:pic>
      <p:sp>
        <p:nvSpPr>
          <p:cNvPr id="31" name="Tekstvak 30"/>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32" name="Afbeelding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33" name="Tekstvak 32">
            <a:extLst>
              <a:ext uri="{FF2B5EF4-FFF2-40B4-BE49-F238E27FC236}">
                <a16:creationId xmlns:a16="http://schemas.microsoft.com/office/drawing/2014/main" id="{46194892-496A-40AC-B94B-E67A8D931DE0}"/>
              </a:ext>
            </a:extLst>
          </p:cNvPr>
          <p:cNvSpPr txBox="1"/>
          <p:nvPr/>
        </p:nvSpPr>
        <p:spPr>
          <a:xfrm>
            <a:off x="7437595" y="3203291"/>
            <a:ext cx="5488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Geld</a:t>
            </a:r>
            <a:r>
              <a:rPr kumimoji="0" lang="nl-NL" b="0" i="0" u="none" strike="noStrike" kern="1200" cap="none" spc="0" normalizeH="0" noProof="0" dirty="0">
                <a:ln>
                  <a:noFill/>
                </a:ln>
                <a:solidFill>
                  <a:prstClr val="black"/>
                </a:solidFill>
                <a:effectLst/>
                <a:uLnTx/>
                <a:uFillTx/>
                <a:latin typeface="Calibri" panose="020F0502020204030204" pitchFamily="34" charset="0"/>
                <a:ea typeface="+mn-ea"/>
                <a:cs typeface="Arial" panose="020B0604020202020204" pitchFamily="34" charset="0"/>
              </a:rPr>
              <a:t> verdienen </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-&gt;</a:t>
            </a:r>
            <a:r>
              <a:rPr kumimoji="0" lang="nl-NL" b="0" i="0" u="none" strike="noStrike" kern="1200" cap="none" spc="0" normalizeH="0" noProof="0" dirty="0">
                <a:ln>
                  <a:noFill/>
                </a:ln>
                <a:solidFill>
                  <a:prstClr val="black"/>
                </a:solidFill>
                <a:effectLst/>
                <a:uLnTx/>
                <a:uFillTx/>
                <a:latin typeface="Calibri" panose="020F0502020204030204" pitchFamily="34" charset="0"/>
                <a:ea typeface="+mn-ea"/>
                <a:cs typeface="Arial" panose="020B0604020202020204" pitchFamily="34" charset="0"/>
              </a:rPr>
              <a:t> Toegevoegde waarde,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pitchFamily="34" charset="0"/>
                <a:cs typeface="Arial" panose="020B0604020202020204" pitchFamily="34" charset="0"/>
              </a:rPr>
              <a:t>		</a:t>
            </a:r>
            <a:r>
              <a:rPr kumimoji="0" lang="nl-NL" b="0" i="0" u="none" strike="noStrike" kern="1200" cap="none" spc="0" normalizeH="0" noProof="0" dirty="0">
                <a:ln>
                  <a:noFill/>
                </a:ln>
                <a:solidFill>
                  <a:prstClr val="black"/>
                </a:solidFill>
                <a:effectLst/>
                <a:uLnTx/>
                <a:uFillTx/>
                <a:latin typeface="Calibri" panose="020F0502020204030204" pitchFamily="34" charset="0"/>
                <a:ea typeface="+mn-ea"/>
                <a:cs typeface="Arial" panose="020B0604020202020204" pitchFamily="34" charset="0"/>
              </a:rPr>
              <a:t>zingeving &amp; invloed</a:t>
            </a: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5" name="Tekstvak 34">
            <a:extLst>
              <a:ext uri="{FF2B5EF4-FFF2-40B4-BE49-F238E27FC236}">
                <a16:creationId xmlns:a16="http://schemas.microsoft.com/office/drawing/2014/main" id="{8B0E628E-9D65-453D-8582-D9C05343A227}"/>
              </a:ext>
            </a:extLst>
          </p:cNvPr>
          <p:cNvSpPr txBox="1"/>
          <p:nvPr/>
        </p:nvSpPr>
        <p:spPr>
          <a:xfrm>
            <a:off x="7350302" y="4965900"/>
            <a:ext cx="5488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Vakinhoudelijk -&gt; Continu,</a:t>
            </a:r>
            <a:r>
              <a:rPr kumimoji="0" lang="nl-NL" b="0" i="0" u="none" strike="noStrike" kern="1200" cap="none" spc="0" normalizeH="0" noProof="0" dirty="0">
                <a:ln>
                  <a:noFill/>
                </a:ln>
                <a:solidFill>
                  <a:prstClr val="black"/>
                </a:solidFill>
                <a:effectLst/>
                <a:uLnTx/>
                <a:uFillTx/>
                <a:latin typeface="Calibri" panose="020F0502020204030204" pitchFamily="34" charset="0"/>
                <a:ea typeface="+mn-ea"/>
                <a:cs typeface="Arial" panose="020B0604020202020204" pitchFamily="34" charset="0"/>
              </a:rPr>
              <a:t> b</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reed &amp; </a:t>
            </a:r>
            <a:r>
              <a:rPr lang="nl-NL" noProof="0" dirty="0">
                <a:solidFill>
                  <a:prstClr val="black"/>
                </a:solidFill>
                <a:latin typeface="Calibri" panose="020F0502020204030204" pitchFamily="34" charset="0"/>
                <a:cs typeface="Arial" panose="020B0604020202020204" pitchFamily="34" charset="0"/>
              </a:rPr>
              <a:t>p</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ersoonlijk</a:t>
            </a:r>
          </a:p>
        </p:txBody>
      </p:sp>
      <p:sp>
        <p:nvSpPr>
          <p:cNvPr id="36" name="Tekstvak 35">
            <a:extLst>
              <a:ext uri="{FF2B5EF4-FFF2-40B4-BE49-F238E27FC236}">
                <a16:creationId xmlns:a16="http://schemas.microsoft.com/office/drawing/2014/main" id="{FD5A0839-7104-476B-814D-A47BE9B6236D}"/>
              </a:ext>
            </a:extLst>
          </p:cNvPr>
          <p:cNvSpPr txBox="1"/>
          <p:nvPr/>
        </p:nvSpPr>
        <p:spPr>
          <a:xfrm>
            <a:off x="3350152" y="5885180"/>
            <a:ext cx="5488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pitchFamily="34" charset="0"/>
                <a:cs typeface="Arial" panose="020B0604020202020204" pitchFamily="34" charset="0"/>
              </a:rPr>
              <a:t>Functiegericht -</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&gt; </a:t>
            </a:r>
            <a:r>
              <a:rPr lang="nl-NL" dirty="0">
                <a:solidFill>
                  <a:prstClr val="black"/>
                </a:solidFill>
                <a:latin typeface="Calibri" panose="020F0502020204030204" pitchFamily="34" charset="0"/>
                <a:cs typeface="Arial" panose="020B0604020202020204" pitchFamily="34" charset="0"/>
              </a:rPr>
              <a:t> Afwisseling &amp; talent </a:t>
            </a:r>
            <a:r>
              <a:rPr lang="nl-NL" dirty="0" err="1">
                <a:solidFill>
                  <a:prstClr val="black"/>
                </a:solidFill>
                <a:latin typeface="Calibri" panose="020F0502020204030204" pitchFamily="34" charset="0"/>
                <a:cs typeface="Arial" panose="020B0604020202020204" pitchFamily="34" charset="0"/>
              </a:rPr>
              <a:t>based</a:t>
            </a: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7" name="Tekstvak 36">
            <a:extLst>
              <a:ext uri="{FF2B5EF4-FFF2-40B4-BE49-F238E27FC236}">
                <a16:creationId xmlns:a16="http://schemas.microsoft.com/office/drawing/2014/main" id="{DC5EE614-A347-4380-B37F-FD5B4FED3F05}"/>
              </a:ext>
            </a:extLst>
          </p:cNvPr>
          <p:cNvSpPr txBox="1"/>
          <p:nvPr/>
        </p:nvSpPr>
        <p:spPr>
          <a:xfrm>
            <a:off x="139869" y="3886726"/>
            <a:ext cx="5488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Formeel -&gt; Transparant &amp; </a:t>
            </a:r>
            <a:r>
              <a:rPr lang="nl-NL" noProof="0" dirty="0">
                <a:solidFill>
                  <a:prstClr val="black"/>
                </a:solidFill>
                <a:latin typeface="Calibri" panose="020F0502020204030204" pitchFamily="34" charset="0"/>
                <a:cs typeface="Arial" panose="020B0604020202020204" pitchFamily="34" charset="0"/>
              </a:rPr>
              <a:t>inclusie </a:t>
            </a: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8" name="Tekstvak 37">
            <a:extLst>
              <a:ext uri="{FF2B5EF4-FFF2-40B4-BE49-F238E27FC236}">
                <a16:creationId xmlns:a16="http://schemas.microsoft.com/office/drawing/2014/main" id="{AF794823-D496-4384-BB7A-C0D4198F0EC7}"/>
              </a:ext>
            </a:extLst>
          </p:cNvPr>
          <p:cNvSpPr txBox="1"/>
          <p:nvPr/>
        </p:nvSpPr>
        <p:spPr>
          <a:xfrm>
            <a:off x="363826" y="1851097"/>
            <a:ext cx="54889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nl-NL"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One</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nl-NL"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size</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fits </a:t>
            </a:r>
            <a:r>
              <a:rPr kumimoji="0" lang="nl-NL"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all</a:t>
            </a:r>
            <a:r>
              <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-&gt; Flexibel &amp;</a:t>
            </a:r>
            <a:r>
              <a:rPr kumimoji="0" lang="nl-NL" b="0" i="0" u="none" strike="noStrike" kern="1200" cap="none" spc="0" normalizeH="0" noProof="0" dirty="0">
                <a:ln>
                  <a:noFill/>
                </a:ln>
                <a:solidFill>
                  <a:prstClr val="black"/>
                </a:solidFill>
                <a:effectLst/>
                <a:uLnTx/>
                <a:uFillTx/>
                <a:latin typeface="Calibri" panose="020F0502020204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pitchFamily="34" charset="0"/>
                <a:cs typeface="Arial" panose="020B0604020202020204" pitchFamily="34" charset="0"/>
              </a:rPr>
              <a:t>loopbaanperspectief</a:t>
            </a:r>
            <a:endParaRPr kumimoji="0" lang="nl-NL"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9362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a:stretch>
        </a:blipFill>
        <a:effectLst/>
      </p:bgPr>
    </p:bg>
    <p:spTree>
      <p:nvGrpSpPr>
        <p:cNvPr id="1" name=""/>
        <p:cNvGrpSpPr/>
        <p:nvPr/>
      </p:nvGrpSpPr>
      <p:grpSpPr>
        <a:xfrm>
          <a:off x="0" y="0"/>
          <a:ext cx="0" cy="0"/>
          <a:chOff x="0" y="0"/>
          <a:chExt cx="0" cy="0"/>
        </a:xfrm>
      </p:grpSpPr>
      <p:sp>
        <p:nvSpPr>
          <p:cNvPr id="5" name="Rechthoek 4"/>
          <p:cNvSpPr/>
          <p:nvPr/>
        </p:nvSpPr>
        <p:spPr>
          <a:xfrm>
            <a:off x="0" y="2079855"/>
            <a:ext cx="11033634" cy="717119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0" b="0" i="1" u="none" strike="noStrike" kern="1200" cap="none" spc="0" normalizeH="0" baseline="0" noProof="0" dirty="0">
                <a:ln>
                  <a:noFill/>
                </a:ln>
                <a:solidFill>
                  <a:prstClr val="white"/>
                </a:solidFill>
                <a:effectLst/>
                <a:uLnTx/>
                <a:uFillTx/>
                <a:latin typeface="AR HERMANN" panose="02000000000000000000" pitchFamily="2" charset="0"/>
                <a:ea typeface="+mn-ea"/>
                <a:cs typeface="Kokila" panose="020B0604020202020204" pitchFamily="34" charset="0"/>
              </a:rPr>
              <a:t>“</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20000" b="0" i="1" u="none" strike="noStrike" kern="1200" cap="none" spc="0" normalizeH="0" baseline="0" noProof="0" dirty="0">
                <a:ln>
                  <a:noFill/>
                </a:ln>
                <a:solidFill>
                  <a:prstClr val="white"/>
                </a:solidFill>
                <a:effectLst/>
                <a:uLnTx/>
                <a:uFillTx/>
                <a:latin typeface="AR HERMANN" panose="02000000000000000000" pitchFamily="2" charset="0"/>
                <a:ea typeface="+mn-ea"/>
                <a:cs typeface="Kokila" panose="020B0604020202020204" pitchFamily="34" charset="0"/>
              </a:rPr>
              <a:t>”</a:t>
            </a:r>
            <a:endParaRPr kumimoji="0" lang="nl-NL" sz="20000" b="0" i="1" u="none" strike="noStrike" kern="1200" cap="none" spc="0" normalizeH="0" baseline="0" noProof="0" dirty="0">
              <a:ln>
                <a:noFill/>
              </a:ln>
              <a:solidFill>
                <a:prstClr val="white"/>
              </a:solidFill>
              <a:effectLst/>
              <a:uLnTx/>
              <a:uFillTx/>
              <a:latin typeface="AR HERMANN" panose="02000000000000000000" pitchFamily="2" charset="0"/>
              <a:ea typeface="+mn-ea"/>
              <a:cs typeface="Kokil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utu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Futura"/>
                <a:ea typeface="+mn-ea"/>
                <a:cs typeface="+mn-cs"/>
              </a:rPr>
            </a:br>
            <a:endParaRPr kumimoji="0" lang="nl-NL" sz="2000" b="0" i="0" u="none" strike="noStrike" kern="1200" cap="none" spc="0" normalizeH="0" baseline="0" noProof="0" dirty="0">
              <a:ln>
                <a:noFill/>
              </a:ln>
              <a:solidFill>
                <a:prstClr val="white"/>
              </a:solidFill>
              <a:effectLst/>
              <a:uLnTx/>
              <a:uFillTx/>
              <a:latin typeface="Futura"/>
              <a:ea typeface="+mn-ea"/>
              <a:cs typeface="+mn-cs"/>
            </a:endParaRPr>
          </a:p>
        </p:txBody>
      </p:sp>
      <p:sp>
        <p:nvSpPr>
          <p:cNvPr id="6" name="Rechthoek 5"/>
          <p:cNvSpPr/>
          <p:nvPr/>
        </p:nvSpPr>
        <p:spPr>
          <a:xfrm>
            <a:off x="1178669" y="3222512"/>
            <a:ext cx="10976877" cy="527836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3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Wat energie oplevert bij de nieuwe generatie = </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3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een bron voor het up-to-date houden van de organisatie</a:t>
            </a:r>
          </a:p>
          <a:p>
            <a:pPr>
              <a:lnSpc>
                <a:spcPct val="150000"/>
              </a:lnSpc>
              <a:buClr>
                <a:srgbClr val="AADD6D"/>
              </a:buClr>
              <a:defRPr/>
            </a:pPr>
            <a:r>
              <a:rPr lang="nl-NL" sz="3400" dirty="0">
                <a:solidFill>
                  <a:prstClr val="white"/>
                </a:solidFill>
                <a:latin typeface="Calibri" panose="020F0502020204030204" pitchFamily="34" charset="0"/>
              </a:rPr>
              <a:t>En de sleutel tot organisatieontwikkeling begint bij de attitudeverandering van de beslissers</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kumimoji="0" lang="nl-NL" sz="3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white"/>
                </a:solidFill>
                <a:effectLst/>
                <a:uLnTx/>
                <a:uFillTx/>
                <a:latin typeface="Futura"/>
                <a:ea typeface="+mn-ea"/>
                <a:cs typeface="+mn-cs"/>
              </a:rPr>
            </a:br>
            <a:endParaRPr kumimoji="0" lang="nl-NL" sz="2000" b="0" i="0" u="none" strike="noStrike" kern="1200" cap="none" spc="0" normalizeH="0" baseline="0" noProof="0" dirty="0">
              <a:ln>
                <a:noFill/>
              </a:ln>
              <a:solidFill>
                <a:prstClr val="white"/>
              </a:solidFill>
              <a:effectLst/>
              <a:uLnTx/>
              <a:uFillTx/>
              <a:latin typeface="Futura"/>
              <a:ea typeface="+mn-ea"/>
              <a:cs typeface="+mn-cs"/>
            </a:endParaRPr>
          </a:p>
        </p:txBody>
      </p:sp>
    </p:spTree>
    <p:extLst>
      <p:ext uri="{BB962C8B-B14F-4D97-AF65-F5344CB8AC3E}">
        <p14:creationId xmlns:p14="http://schemas.microsoft.com/office/powerpoint/2010/main" val="13807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000" b="-6000"/>
          </a:stretch>
        </a:blipFill>
        <a:effectLst/>
      </p:bgPr>
    </p:bg>
    <p:spTree>
      <p:nvGrpSpPr>
        <p:cNvPr id="1" name=""/>
        <p:cNvGrpSpPr/>
        <p:nvPr/>
      </p:nvGrpSpPr>
      <p:grpSpPr>
        <a:xfrm>
          <a:off x="0" y="0"/>
          <a:ext cx="0" cy="0"/>
          <a:chOff x="0" y="0"/>
          <a:chExt cx="0" cy="0"/>
        </a:xfrm>
      </p:grpSpPr>
      <p:pic>
        <p:nvPicPr>
          <p:cNvPr id="16" name="Picture 4" descr="http://www.rpi.edu/about/inside/issue/v6n8/change.jpg"/>
          <p:cNvPicPr>
            <a:picLocks noChangeAspect="1" noChangeArrowheads="1"/>
          </p:cNvPicPr>
          <p:nvPr/>
        </p:nvPicPr>
        <p:blipFill rotWithShape="1">
          <a:blip r:embed="rId4">
            <a:extLst>
              <a:ext uri="{28A0092B-C50C-407E-A947-70E740481C1C}">
                <a14:useLocalDpi xmlns:a14="http://schemas.microsoft.com/office/drawing/2010/main" val="0"/>
              </a:ext>
            </a:extLst>
          </a:blip>
          <a:srcRect t="8042" b="4587"/>
          <a:stretch/>
        </p:blipFill>
        <p:spPr bwMode="auto">
          <a:xfrm>
            <a:off x="3331029" y="1457739"/>
            <a:ext cx="5601955" cy="48944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10" name="Rechthoek 9">
            <a:extLst>
              <a:ext uri="{FF2B5EF4-FFF2-40B4-BE49-F238E27FC236}">
                <a16:creationId xmlns:a16="http://schemas.microsoft.com/office/drawing/2014/main" id="{153245A0-16F2-4226-A55C-8DF7FD948F99}"/>
              </a:ext>
            </a:extLst>
          </p:cNvPr>
          <p:cNvSpPr/>
          <p:nvPr/>
        </p:nvSpPr>
        <p:spPr>
          <a:xfrm>
            <a:off x="481633" y="3101016"/>
            <a:ext cx="1142733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chemeClr val="bg1"/>
                </a:solidFill>
                <a:effectLst/>
                <a:uLnTx/>
                <a:uFillTx/>
                <a:latin typeface="Futura"/>
                <a:ea typeface="+mn-ea"/>
                <a:cs typeface="+mn-cs"/>
              </a:rPr>
            </a:br>
            <a:endParaRPr kumimoji="0" lang="en-US" sz="1600" b="0" i="0" u="none" strike="noStrike" kern="1200" cap="none" spc="0" normalizeH="0" baseline="0" noProof="0" dirty="0">
              <a:ln>
                <a:noFill/>
              </a:ln>
              <a:solidFill>
                <a:schemeClr val="bg1"/>
              </a:solidFill>
              <a:effectLst/>
              <a:uLnTx/>
              <a:uFillTx/>
              <a:latin typeface="Futura"/>
              <a:ea typeface="+mn-ea"/>
              <a:cs typeface="+mn-cs"/>
            </a:endParaRPr>
          </a:p>
        </p:txBody>
      </p:sp>
      <p:sp>
        <p:nvSpPr>
          <p:cNvPr id="11" name="Rechthoek 10">
            <a:extLst>
              <a:ext uri="{FF2B5EF4-FFF2-40B4-BE49-F238E27FC236}">
                <a16:creationId xmlns:a16="http://schemas.microsoft.com/office/drawing/2014/main" id="{1BAB2377-25A7-4022-A091-4F7BF535446B}"/>
              </a:ext>
            </a:extLst>
          </p:cNvPr>
          <p:cNvSpPr/>
          <p:nvPr/>
        </p:nvSpPr>
        <p:spPr>
          <a:xfrm>
            <a:off x="416319" y="4574216"/>
            <a:ext cx="114273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Futura"/>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chemeClr val="bg1"/>
                </a:solidFill>
                <a:effectLst/>
                <a:uLnTx/>
                <a:uFillTx/>
                <a:latin typeface="Futura"/>
                <a:ea typeface="+mn-ea"/>
                <a:cs typeface="+mn-cs"/>
              </a:rPr>
            </a:br>
            <a:endParaRPr kumimoji="0" lang="en-US" sz="1600" b="0" i="0" u="none" strike="noStrike" kern="1200" cap="none" spc="0" normalizeH="0" baseline="0" noProof="0" dirty="0">
              <a:ln>
                <a:noFill/>
              </a:ln>
              <a:solidFill>
                <a:schemeClr val="bg1"/>
              </a:solidFill>
              <a:effectLst/>
              <a:uLnTx/>
              <a:uFillTx/>
              <a:latin typeface="Futura"/>
              <a:ea typeface="+mn-ea"/>
              <a:cs typeface="+mn-cs"/>
            </a:endParaRPr>
          </a:p>
        </p:txBody>
      </p:sp>
    </p:spTree>
    <p:extLst>
      <p:ext uri="{BB962C8B-B14F-4D97-AF65-F5344CB8AC3E}">
        <p14:creationId xmlns:p14="http://schemas.microsoft.com/office/powerpoint/2010/main" val="15092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t="-14000" b="-14000"/>
          </a:stretch>
        </a:blipFill>
        <a:effectLst/>
      </p:bgPr>
    </p:bg>
    <p:spTree>
      <p:nvGrpSpPr>
        <p:cNvPr id="1" name=""/>
        <p:cNvGrpSpPr/>
        <p:nvPr/>
      </p:nvGrpSpPr>
      <p:grpSpPr>
        <a:xfrm>
          <a:off x="0" y="0"/>
          <a:ext cx="0" cy="0"/>
          <a:chOff x="0" y="0"/>
          <a:chExt cx="0" cy="0"/>
        </a:xfrm>
      </p:grpSpPr>
      <p:sp>
        <p:nvSpPr>
          <p:cNvPr id="8" name="Tekstvak 7"/>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Tree>
    <p:extLst>
      <p:ext uri="{BB962C8B-B14F-4D97-AF65-F5344CB8AC3E}">
        <p14:creationId xmlns:p14="http://schemas.microsoft.com/office/powerpoint/2010/main" val="70743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29" name="Tekstvak 28">
            <a:extLst>
              <a:ext uri="{FF2B5EF4-FFF2-40B4-BE49-F238E27FC236}">
                <a16:creationId xmlns:a16="http://schemas.microsoft.com/office/drawing/2014/main" id="{0916DF85-A32B-4938-BB7A-E8C724A07E64}"/>
              </a:ext>
            </a:extLst>
          </p:cNvPr>
          <p:cNvSpPr txBox="1"/>
          <p:nvPr/>
        </p:nvSpPr>
        <p:spPr>
          <a:xfrm>
            <a:off x="3656723" y="2838962"/>
            <a:ext cx="3138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nnovatie</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denktanks</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30" name="Tekstvak 29">
            <a:extLst>
              <a:ext uri="{FF2B5EF4-FFF2-40B4-BE49-F238E27FC236}">
                <a16:creationId xmlns:a16="http://schemas.microsoft.com/office/drawing/2014/main" id="{5DC83D00-A3A9-4088-BFD9-FB324BC9C910}"/>
              </a:ext>
            </a:extLst>
          </p:cNvPr>
          <p:cNvSpPr txBox="1"/>
          <p:nvPr/>
        </p:nvSpPr>
        <p:spPr>
          <a:xfrm>
            <a:off x="5490320" y="2125827"/>
            <a:ext cx="2699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“Reverse mentoring”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1" name="Tekstvak 30">
            <a:extLst>
              <a:ext uri="{FF2B5EF4-FFF2-40B4-BE49-F238E27FC236}">
                <a16:creationId xmlns:a16="http://schemas.microsoft.com/office/drawing/2014/main" id="{40627197-927D-451D-BD00-7A7E55F0B589}"/>
              </a:ext>
            </a:extLst>
          </p:cNvPr>
          <p:cNvSpPr txBox="1"/>
          <p:nvPr/>
        </p:nvSpPr>
        <p:spPr>
          <a:xfrm>
            <a:off x="5893052" y="3573238"/>
            <a:ext cx="1580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Klantsafari</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jong</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&amp; oud”</a:t>
            </a:r>
          </a:p>
        </p:txBody>
      </p:sp>
      <p:sp>
        <p:nvSpPr>
          <p:cNvPr id="32" name="Tekstvak 31">
            <a:extLst>
              <a:ext uri="{FF2B5EF4-FFF2-40B4-BE49-F238E27FC236}">
                <a16:creationId xmlns:a16="http://schemas.microsoft.com/office/drawing/2014/main" id="{0F690309-9E7F-47EC-BC4E-70132C407CE9}"/>
              </a:ext>
            </a:extLst>
          </p:cNvPr>
          <p:cNvSpPr txBox="1"/>
          <p:nvPr/>
        </p:nvSpPr>
        <p:spPr>
          <a:xfrm>
            <a:off x="2462722" y="3645152"/>
            <a:ext cx="25001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Haardvuur</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sessies</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33" name="Tekstvak 32">
            <a:extLst>
              <a:ext uri="{FF2B5EF4-FFF2-40B4-BE49-F238E27FC236}">
                <a16:creationId xmlns:a16="http://schemas.microsoft.com/office/drawing/2014/main" id="{082CC9C7-401D-44F2-A2DB-F975C243C87B}"/>
              </a:ext>
            </a:extLst>
          </p:cNvPr>
          <p:cNvSpPr txBox="1"/>
          <p:nvPr/>
        </p:nvSpPr>
        <p:spPr>
          <a:xfrm>
            <a:off x="9226346" y="3111077"/>
            <a:ext cx="23080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“360 feedback”</a:t>
            </a:r>
          </a:p>
        </p:txBody>
      </p:sp>
      <p:sp>
        <p:nvSpPr>
          <p:cNvPr id="34" name="Tekstvak 33">
            <a:extLst>
              <a:ext uri="{FF2B5EF4-FFF2-40B4-BE49-F238E27FC236}">
                <a16:creationId xmlns:a16="http://schemas.microsoft.com/office/drawing/2014/main" id="{BE68D06E-5692-45ED-A74D-F1A09990A591}"/>
              </a:ext>
            </a:extLst>
          </p:cNvPr>
          <p:cNvSpPr txBox="1"/>
          <p:nvPr/>
        </p:nvSpPr>
        <p:spPr>
          <a:xfrm>
            <a:off x="9982006" y="4471098"/>
            <a:ext cx="22099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“Critical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6" name="Tekstvak 35">
            <a:extLst>
              <a:ext uri="{FF2B5EF4-FFF2-40B4-BE49-F238E27FC236}">
                <a16:creationId xmlns:a16="http://schemas.microsoft.com/office/drawing/2014/main" id="{EB413348-F6E2-4A63-947E-067A32EF7BDE}"/>
              </a:ext>
            </a:extLst>
          </p:cNvPr>
          <p:cNvSpPr txBox="1"/>
          <p:nvPr/>
        </p:nvSpPr>
        <p:spPr>
          <a:xfrm>
            <a:off x="8064072" y="3726891"/>
            <a:ext cx="35053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“Oud=</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goud</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kennisdeling</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37" name="Tekstvak 36">
            <a:extLst>
              <a:ext uri="{FF2B5EF4-FFF2-40B4-BE49-F238E27FC236}">
                <a16:creationId xmlns:a16="http://schemas.microsoft.com/office/drawing/2014/main" id="{7360AD0A-C654-4E45-B55F-58A5BF8A6FF3}"/>
              </a:ext>
            </a:extLst>
          </p:cNvPr>
          <p:cNvSpPr txBox="1"/>
          <p:nvPr/>
        </p:nvSpPr>
        <p:spPr>
          <a:xfrm>
            <a:off x="312706" y="4252157"/>
            <a:ext cx="1899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Alternatieve</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loopbaanpaden</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38" name="Tekstvak 37">
            <a:extLst>
              <a:ext uri="{FF2B5EF4-FFF2-40B4-BE49-F238E27FC236}">
                <a16:creationId xmlns:a16="http://schemas.microsoft.com/office/drawing/2014/main" id="{B03783B9-9B74-4227-A360-5C967AE570AF}"/>
              </a:ext>
            </a:extLst>
          </p:cNvPr>
          <p:cNvSpPr txBox="1"/>
          <p:nvPr/>
        </p:nvSpPr>
        <p:spPr>
          <a:xfrm>
            <a:off x="545273" y="2945557"/>
            <a:ext cx="18994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Transparan</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beloningsbeleid</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41" name="Tekstvak 40">
            <a:extLst>
              <a:ext uri="{FF2B5EF4-FFF2-40B4-BE49-F238E27FC236}">
                <a16:creationId xmlns:a16="http://schemas.microsoft.com/office/drawing/2014/main" id="{1D440622-1CAC-4C0F-BD1D-A858DEFE4F6F}"/>
              </a:ext>
            </a:extLst>
          </p:cNvPr>
          <p:cNvSpPr txBox="1"/>
          <p:nvPr/>
        </p:nvSpPr>
        <p:spPr>
          <a:xfrm>
            <a:off x="7051986" y="4414549"/>
            <a:ext cx="17762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“Storytelling”</a:t>
            </a:r>
          </a:p>
        </p:txBody>
      </p:sp>
      <p:sp>
        <p:nvSpPr>
          <p:cNvPr id="44" name="Tekstvak 43">
            <a:extLst>
              <a:ext uri="{FF2B5EF4-FFF2-40B4-BE49-F238E27FC236}">
                <a16:creationId xmlns:a16="http://schemas.microsoft.com/office/drawing/2014/main" id="{A9399E4C-2DEF-48A3-91AA-C066C43ACA4C}"/>
              </a:ext>
            </a:extLst>
          </p:cNvPr>
          <p:cNvSpPr txBox="1"/>
          <p:nvPr/>
        </p:nvSpPr>
        <p:spPr>
          <a:xfrm>
            <a:off x="9309155" y="2213417"/>
            <a:ext cx="30403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Loopbaangesprekken</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46" name="Tekstvak 45">
            <a:extLst>
              <a:ext uri="{FF2B5EF4-FFF2-40B4-BE49-F238E27FC236}">
                <a16:creationId xmlns:a16="http://schemas.microsoft.com/office/drawing/2014/main" id="{E58BE352-8ACD-4C0F-B52E-5AB3EE5B5CB9}"/>
              </a:ext>
            </a:extLst>
          </p:cNvPr>
          <p:cNvSpPr txBox="1"/>
          <p:nvPr/>
        </p:nvSpPr>
        <p:spPr>
          <a:xfrm>
            <a:off x="3083186" y="4406623"/>
            <a:ext cx="41385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Persoonlijk</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ontwikkelbudget</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27" name="Tekstvak 26">
            <a:extLst>
              <a:ext uri="{FF2B5EF4-FFF2-40B4-BE49-F238E27FC236}">
                <a16:creationId xmlns:a16="http://schemas.microsoft.com/office/drawing/2014/main" id="{9228AF27-0111-43E1-AC14-FB0832131D36}"/>
              </a:ext>
            </a:extLst>
          </p:cNvPr>
          <p:cNvSpPr txBox="1"/>
          <p:nvPr/>
        </p:nvSpPr>
        <p:spPr>
          <a:xfrm>
            <a:off x="1274295" y="1944197"/>
            <a:ext cx="30845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Onbetaald</a:t>
            </a:r>
            <a:r>
              <a:rPr kumimoji="0" lang="en-GB" sz="1800" b="0" i="0" u="none" strike="noStrike" kern="1200" cap="none" spc="0" normalizeH="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noProof="0" dirty="0" err="1">
                <a:ln>
                  <a:noFill/>
                </a:ln>
                <a:solidFill>
                  <a:prstClr val="white"/>
                </a:solidFill>
                <a:effectLst/>
                <a:uLnTx/>
                <a:uFillTx/>
                <a:latin typeface="Calibri" panose="020F0502020204030204" pitchFamily="34" charset="0"/>
                <a:ea typeface="+mn-ea"/>
                <a:cs typeface="+mn-cs"/>
              </a:rPr>
              <a:t>verlof</a:t>
            </a:r>
            <a:r>
              <a:rPr kumimoji="0" lang="en-GB" sz="1800" b="0" i="0" u="none" strike="noStrike" kern="1200" cap="none" spc="0" normalizeH="0" noProof="0" dirty="0">
                <a:ln>
                  <a:noFill/>
                </a:ln>
                <a:solidFill>
                  <a:prstClr val="white"/>
                </a:solidFill>
                <a:effectLst/>
                <a:uLnTx/>
                <a:uFillTx/>
                <a:latin typeface="Calibri" panose="020F0502020204030204" pitchFamily="34" charset="0"/>
                <a:ea typeface="+mn-ea"/>
                <a:cs typeface="+mn-cs"/>
              </a:rPr>
              <a:t> </a:t>
            </a:r>
            <a:r>
              <a:rPr kumimoji="0" lang="en-GB" sz="1800" b="0" i="0" u="none" strike="noStrike" kern="1200" cap="none" spc="0" normalizeH="0" noProof="0" dirty="0" err="1">
                <a:ln>
                  <a:noFill/>
                </a:ln>
                <a:solidFill>
                  <a:prstClr val="white"/>
                </a:solidFill>
                <a:effectLst/>
                <a:uLnTx/>
                <a:uFillTx/>
                <a:latin typeface="Calibri" panose="020F0502020204030204" pitchFamily="34" charset="0"/>
                <a:ea typeface="+mn-ea"/>
                <a:cs typeface="+mn-cs"/>
              </a:rPr>
              <a:t>voor</a:t>
            </a:r>
            <a:r>
              <a:rPr kumimoji="0" lang="en-GB" sz="1800" b="0" i="0" u="none" strike="noStrike" kern="1200" cap="none" spc="0" normalizeH="0" noProof="0" dirty="0">
                <a:ln>
                  <a:noFill/>
                </a:ln>
                <a:solidFill>
                  <a:prstClr val="white"/>
                </a:solidFill>
                <a:effectLst/>
                <a:uLnTx/>
                <a:uFillTx/>
                <a:latin typeface="Calibri" panose="020F0502020204030204" pitchFamily="34" charset="0"/>
                <a:ea typeface="+mn-ea"/>
                <a:cs typeface="+mn-cs"/>
              </a:rPr>
              <a:t> sabbaticals/ </a:t>
            </a:r>
            <a:r>
              <a:rPr kumimoji="0" lang="en-GB" sz="1800" b="0" i="0" u="none" strike="noStrike" kern="1200" cap="none" spc="0" normalizeH="0" noProof="0" dirty="0" err="1">
                <a:ln>
                  <a:noFill/>
                </a:ln>
                <a:solidFill>
                  <a:prstClr val="white"/>
                </a:solidFill>
                <a:effectLst/>
                <a:uLnTx/>
                <a:uFillTx/>
                <a:latin typeface="Calibri" panose="020F0502020204030204" pitchFamily="34" charset="0"/>
                <a:ea typeface="+mn-ea"/>
                <a:cs typeface="+mn-cs"/>
              </a:rPr>
              <a:t>mantelzorg</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8" name="Tekstvak 27">
            <a:extLst>
              <a:ext uri="{FF2B5EF4-FFF2-40B4-BE49-F238E27FC236}">
                <a16:creationId xmlns:a16="http://schemas.microsoft.com/office/drawing/2014/main" id="{6CE76048-3358-4FC2-80DF-69AF3021B2E7}"/>
              </a:ext>
            </a:extLst>
          </p:cNvPr>
          <p:cNvSpPr txBox="1"/>
          <p:nvPr/>
        </p:nvSpPr>
        <p:spPr>
          <a:xfrm>
            <a:off x="7398224" y="2790525"/>
            <a:ext cx="2699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r>
              <a:rPr kumimoji="0" lang="en-GB"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Zeik-uurtje</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0" name="Tekstvak 49">
            <a:extLst>
              <a:ext uri="{FF2B5EF4-FFF2-40B4-BE49-F238E27FC236}">
                <a16:creationId xmlns:a16="http://schemas.microsoft.com/office/drawing/2014/main" id="{7AE0029A-827C-44AF-A466-CBEA85CC3EEA}"/>
              </a:ext>
            </a:extLst>
          </p:cNvPr>
          <p:cNvSpPr txBox="1"/>
          <p:nvPr/>
        </p:nvSpPr>
        <p:spPr>
          <a:xfrm>
            <a:off x="260158" y="241354"/>
            <a:ext cx="7619246"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Aan welke knoppen te draaien?</a:t>
            </a:r>
          </a:p>
        </p:txBody>
      </p:sp>
    </p:spTree>
    <p:extLst>
      <p:ext uri="{BB962C8B-B14F-4D97-AF65-F5344CB8AC3E}">
        <p14:creationId xmlns:p14="http://schemas.microsoft.com/office/powerpoint/2010/main" val="27602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6" grpId="0"/>
      <p:bldP spid="37" grpId="0"/>
      <p:bldP spid="38" grpId="0"/>
      <p:bldP spid="41" grpId="0"/>
      <p:bldP spid="44" grpId="0"/>
      <p:bldP spid="4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00" name="Picture 4" descr="Afbeeldingsresultaat voor ok">
            <a:extLst>
              <a:ext uri="{FF2B5EF4-FFF2-40B4-BE49-F238E27FC236}">
                <a16:creationId xmlns:a16="http://schemas.microsoft.com/office/drawing/2014/main" id="{9AD3067F-7565-490C-94F7-ADDEC5E56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483" y="972503"/>
            <a:ext cx="8524875"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725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jong oud werkvloer">
            <a:extLst>
              <a:ext uri="{FF2B5EF4-FFF2-40B4-BE49-F238E27FC236}">
                <a16:creationId xmlns:a16="http://schemas.microsoft.com/office/drawing/2014/main" id="{7E312AF3-ED44-44F3-818E-E47505648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065" y="0"/>
            <a:ext cx="1769806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afgeronde hoeken 13">
            <a:extLst>
              <a:ext uri="{FF2B5EF4-FFF2-40B4-BE49-F238E27FC236}">
                <a16:creationId xmlns:a16="http://schemas.microsoft.com/office/drawing/2014/main" id="{286FC13B-F706-4BC0-85D6-8FAC102C0F03}"/>
              </a:ext>
            </a:extLst>
          </p:cNvPr>
          <p:cNvSpPr/>
          <p:nvPr/>
        </p:nvSpPr>
        <p:spPr>
          <a:xfrm>
            <a:off x="1810295" y="2966224"/>
            <a:ext cx="7430982" cy="2899318"/>
          </a:xfrm>
          <a:prstGeom prst="roundRect">
            <a:avLst/>
          </a:prstGeom>
          <a:solidFill>
            <a:srgbClr val="0D27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
                <a:srgbClr val="AADD6D"/>
              </a:buClr>
              <a:buSzTx/>
              <a:buFontTx/>
              <a:buNone/>
              <a:tabLst/>
              <a:defRPr/>
            </a:pPr>
            <a:r>
              <a:rPr lang="nl-NL" sz="2200" b="1" dirty="0">
                <a:solidFill>
                  <a:prstClr val="white"/>
                </a:solidFill>
                <a:latin typeface="Calibri" panose="020F0502020204030204" pitchFamily="34" charset="0"/>
              </a:rPr>
              <a:t>Durf </a:t>
            </a: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eens vragen </a:t>
            </a:r>
            <a:r>
              <a:rPr lang="nl-NL" sz="2200" b="1" dirty="0">
                <a:solidFill>
                  <a:prstClr val="white"/>
                </a:solidFill>
                <a:latin typeface="Calibri" panose="020F0502020204030204" pitchFamily="34" charset="0"/>
              </a:rPr>
              <a:t>te stellen</a:t>
            </a:r>
            <a:r>
              <a:rPr kumimoji="0" lang="nl-NL"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als…</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Welke regels moeten we overboord gooien?</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lang="nl-NL" sz="2200" dirty="0">
                <a:solidFill>
                  <a:prstClr val="white"/>
                </a:solidFill>
                <a:latin typeface="Calibri" panose="020F0502020204030204" pitchFamily="34" charset="0"/>
              </a:rPr>
              <a:t>Wat zou voor jou een reden zijn om te vertrekken?</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Wat </a:t>
            </a:r>
            <a:r>
              <a:rPr lang="nl-NL" sz="2200" dirty="0">
                <a:solidFill>
                  <a:prstClr val="white"/>
                </a:solidFill>
                <a:latin typeface="Calibri" panose="020F0502020204030204" pitchFamily="34" charset="0"/>
              </a:rPr>
              <a:t>moeten we doen om </a:t>
            </a:r>
            <a:r>
              <a:rPr lang="nl-NL" sz="2200" dirty="0" err="1">
                <a:solidFill>
                  <a:prstClr val="white"/>
                </a:solidFill>
                <a:latin typeface="Calibri" panose="020F0502020204030204" pitchFamily="34" charset="0"/>
              </a:rPr>
              <a:t>future-proof</a:t>
            </a:r>
            <a:r>
              <a:rPr lang="nl-NL" sz="2200" dirty="0">
                <a:solidFill>
                  <a:prstClr val="white"/>
                </a:solidFill>
                <a:latin typeface="Calibri" panose="020F0502020204030204" pitchFamily="34" charset="0"/>
              </a:rPr>
              <a:t> te blijven/worden?</a:t>
            </a: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r>
              <a:rPr kumimoji="0" lang="nl-NL"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Wanneer vo</a:t>
            </a:r>
            <a:r>
              <a:rPr lang="nl-NL" sz="2200" dirty="0" err="1">
                <a:solidFill>
                  <a:prstClr val="white"/>
                </a:solidFill>
                <a:latin typeface="Calibri" panose="020F0502020204030204" pitchFamily="34" charset="0"/>
              </a:rPr>
              <a:t>nd</a:t>
            </a:r>
            <a:r>
              <a:rPr lang="nl-NL" sz="2200" dirty="0">
                <a:solidFill>
                  <a:prstClr val="white"/>
                </a:solidFill>
                <a:latin typeface="Calibri" panose="020F0502020204030204" pitchFamily="34" charset="0"/>
              </a:rPr>
              <a:t> je me voor het laatst een **?</a:t>
            </a:r>
            <a:endPar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1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F2C67-EFD8-4770-9F2F-B328BF7C89C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BA7769D-43EA-4783-B588-941CF85AA5C4}"/>
              </a:ext>
            </a:extLst>
          </p:cNvPr>
          <p:cNvSpPr>
            <a:spLocks noGrp="1"/>
          </p:cNvSpPr>
          <p:nvPr>
            <p:ph idx="1"/>
          </p:nvPr>
        </p:nvSpPr>
        <p:spPr/>
        <p:txBody>
          <a:bodyPr/>
          <a:lstStyle/>
          <a:p>
            <a:endParaRPr lang="nl-NL"/>
          </a:p>
        </p:txBody>
      </p:sp>
      <p:pic>
        <p:nvPicPr>
          <p:cNvPr id="1026" name="Picture 2" descr="Afbeeldingsresultaat voor emoji mond zipper">
            <a:extLst>
              <a:ext uri="{FF2B5EF4-FFF2-40B4-BE49-F238E27FC236}">
                <a16:creationId xmlns:a16="http://schemas.microsoft.com/office/drawing/2014/main" id="{CFEA6FF7-99E1-400E-90AC-7D6CE8717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28" y="-1694778"/>
            <a:ext cx="19740282" cy="1036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943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0ABE1-4A24-49B9-9295-DD278B2A169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6D9AE80-EDBE-428E-8BAA-62787BFC5B0A}"/>
              </a:ext>
            </a:extLst>
          </p:cNvPr>
          <p:cNvSpPr>
            <a:spLocks noGrp="1"/>
          </p:cNvSpPr>
          <p:nvPr>
            <p:ph idx="1"/>
          </p:nvPr>
        </p:nvSpPr>
        <p:spPr/>
        <p:txBody>
          <a:bodyPr/>
          <a:lstStyle/>
          <a:p>
            <a:endParaRPr lang="nl-NL"/>
          </a:p>
        </p:txBody>
      </p:sp>
      <p:pic>
        <p:nvPicPr>
          <p:cNvPr id="3074" name="Picture 2" descr="Afbeeldingsresultaat voor snotaap">
            <a:extLst>
              <a:ext uri="{FF2B5EF4-FFF2-40B4-BE49-F238E27FC236}">
                <a16:creationId xmlns:a16="http://schemas.microsoft.com/office/drawing/2014/main" id="{D08DBAD5-4E2C-4310-ABDB-7D849A4D5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586"/>
            <a:ext cx="12192000" cy="884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3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791C4B-3651-44B6-8A11-8020C426CA7B}"/>
              </a:ext>
            </a:extLst>
          </p:cNvPr>
          <p:cNvSpPr>
            <a:spLocks noGrp="1"/>
          </p:cNvSpPr>
          <p:nvPr>
            <p:ph type="title"/>
          </p:nvPr>
        </p:nvSpPr>
        <p:spPr/>
        <p:txBody>
          <a:bodyPr/>
          <a:lstStyle/>
          <a:p>
            <a:r>
              <a:rPr lang="nl-NL" dirty="0"/>
              <a:t>Grot!</a:t>
            </a:r>
          </a:p>
        </p:txBody>
      </p:sp>
      <p:sp>
        <p:nvSpPr>
          <p:cNvPr id="3" name="Tijdelijke aanduiding voor inhoud 2">
            <a:extLst>
              <a:ext uri="{FF2B5EF4-FFF2-40B4-BE49-F238E27FC236}">
                <a16:creationId xmlns:a16="http://schemas.microsoft.com/office/drawing/2014/main" id="{5137F7B4-886E-4758-BC32-F8F8141E1952}"/>
              </a:ext>
            </a:extLst>
          </p:cNvPr>
          <p:cNvSpPr>
            <a:spLocks noGrp="1"/>
          </p:cNvSpPr>
          <p:nvPr>
            <p:ph idx="1"/>
          </p:nvPr>
        </p:nvSpPr>
        <p:spPr/>
        <p:txBody>
          <a:bodyPr/>
          <a:lstStyle/>
          <a:p>
            <a:endParaRPr lang="nl-NL"/>
          </a:p>
        </p:txBody>
      </p:sp>
      <p:pic>
        <p:nvPicPr>
          <p:cNvPr id="2050" name="Picture 2" descr="Afbeeldingsresultaat voor grot">
            <a:extLst>
              <a:ext uri="{FF2B5EF4-FFF2-40B4-BE49-F238E27FC236}">
                <a16:creationId xmlns:a16="http://schemas.microsoft.com/office/drawing/2014/main" id="{2F6C6D13-F3C1-4F26-AB99-9D54E214A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316BA363-553D-4F6E-8E23-4159F5432E73}"/>
              </a:ext>
            </a:extLst>
          </p:cNvPr>
          <p:cNvSpPr/>
          <p:nvPr/>
        </p:nvSpPr>
        <p:spPr>
          <a:xfrm>
            <a:off x="4145675" y="791832"/>
            <a:ext cx="6897756" cy="132343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prstClr val="white"/>
                </a:solidFill>
                <a:effectLst/>
                <a:uLnTx/>
                <a:uFillTx/>
                <a:latin typeface="Futura"/>
                <a:ea typeface="+mn-ea"/>
                <a:cs typeface="+mn-cs"/>
              </a:rPr>
            </a:br>
            <a:endParaRPr kumimoji="0" lang="nl-NL" sz="4000" b="0" i="0" u="none" strike="noStrike" kern="1200" cap="none" spc="0" normalizeH="0" baseline="0" noProof="0" dirty="0">
              <a:ln>
                <a:noFill/>
              </a:ln>
              <a:solidFill>
                <a:prstClr val="white"/>
              </a:solidFill>
              <a:effectLst/>
              <a:uLnTx/>
              <a:uFillTx/>
              <a:latin typeface="Futura"/>
              <a:ea typeface="+mn-ea"/>
              <a:cs typeface="+mn-cs"/>
            </a:endParaRPr>
          </a:p>
        </p:txBody>
      </p:sp>
    </p:spTree>
    <p:extLst>
      <p:ext uri="{BB962C8B-B14F-4D97-AF65-F5344CB8AC3E}">
        <p14:creationId xmlns:p14="http://schemas.microsoft.com/office/powerpoint/2010/main" val="2728359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Tekstvak 9"/>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26" name="Rechthoek 25">
            <a:extLst>
              <a:ext uri="{FF2B5EF4-FFF2-40B4-BE49-F238E27FC236}">
                <a16:creationId xmlns:a16="http://schemas.microsoft.com/office/drawing/2014/main" id="{209A0CFD-CBF0-4738-ADF9-B3FB6FBC653B}"/>
              </a:ext>
            </a:extLst>
          </p:cNvPr>
          <p:cNvSpPr/>
          <p:nvPr/>
        </p:nvSpPr>
        <p:spPr>
          <a:xfrm>
            <a:off x="397785" y="970550"/>
            <a:ext cx="28617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8" name="Rechthoek 27">
            <a:extLst>
              <a:ext uri="{FF2B5EF4-FFF2-40B4-BE49-F238E27FC236}">
                <a16:creationId xmlns:a16="http://schemas.microsoft.com/office/drawing/2014/main" id="{1A64D63D-3331-4C92-A857-DD73032E286B}"/>
              </a:ext>
            </a:extLst>
          </p:cNvPr>
          <p:cNvSpPr/>
          <p:nvPr/>
        </p:nvSpPr>
        <p:spPr>
          <a:xfrm>
            <a:off x="8134260" y="887381"/>
            <a:ext cx="2655660" cy="133882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lang="nl-NL" dirty="0">
              <a:solidFill>
                <a:prstClr val="white"/>
              </a:solidFill>
              <a:latin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rgbClr val="AADD6D"/>
              </a:buClr>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53942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20"/>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22" name="Afbeelding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5" name="Tijdelijke aanduiding voor inhou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267821" y="414303"/>
            <a:ext cx="1523533" cy="1090647"/>
          </a:xfrm>
        </p:spPr>
      </p:pic>
      <p:pic>
        <p:nvPicPr>
          <p:cNvPr id="1026" name="Picture 2" descr="http://lifepalette.com/wp-content/uploads/2015/12/Close-the-Gap.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6608"/>
          <a:stretch/>
        </p:blipFill>
        <p:spPr bwMode="auto">
          <a:xfrm>
            <a:off x="0" y="1118979"/>
            <a:ext cx="5183136" cy="398307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C686EA98-AC74-441C-8F03-1F1BC3F186B5}"/>
              </a:ext>
            </a:extLst>
          </p:cNvPr>
          <p:cNvSpPr/>
          <p:nvPr/>
        </p:nvSpPr>
        <p:spPr>
          <a:xfrm>
            <a:off x="4627418" y="1607127"/>
            <a:ext cx="7021127" cy="1163395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5000" b="0" i="1" u="none" strike="noStrike" kern="1200" cap="none" spc="0" normalizeH="0" baseline="0" noProof="0" dirty="0">
                <a:ln>
                  <a:noFill/>
                </a:ln>
                <a:solidFill>
                  <a:prstClr val="black"/>
                </a:solidFill>
                <a:effectLst/>
                <a:uLnTx/>
                <a:uFillTx/>
                <a:latin typeface="AR HERMANN" panose="02000000000000000000" pitchFamily="2" charset="0"/>
                <a:ea typeface="+mn-ea"/>
                <a:cs typeface="Kokila" panose="020B0604020202020204" pitchFamily="34" charset="0"/>
              </a:rPr>
              <a:t>“</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5000" b="0" i="1" u="none" strike="noStrike" kern="1200" cap="none" spc="0" normalizeH="0" baseline="0" noProof="0" dirty="0">
                <a:ln>
                  <a:noFill/>
                </a:ln>
                <a:solidFill>
                  <a:prstClr val="black"/>
                </a:solidFill>
                <a:effectLst/>
                <a:uLnTx/>
                <a:uFillTx/>
                <a:latin typeface="AR HERMANN" panose="02000000000000000000" pitchFamily="2" charset="0"/>
                <a:ea typeface="+mn-ea"/>
                <a:cs typeface="Kokila" panose="020B0604020202020204" pitchFamily="34" charset="0"/>
              </a:rPr>
              <a:t>”</a:t>
            </a:r>
            <a:endParaRPr kumimoji="0" lang="nl-NL" sz="15000" b="0" i="1" u="none" strike="noStrike" kern="1200" cap="none" spc="0" normalizeH="0" baseline="0" noProof="0" dirty="0">
              <a:ln>
                <a:noFill/>
              </a:ln>
              <a:solidFill>
                <a:prstClr val="black"/>
              </a:solidFill>
              <a:effectLst/>
              <a:uLnTx/>
              <a:uFillTx/>
              <a:latin typeface="AR HERMANN" panose="02000000000000000000" pitchFamily="2" charset="0"/>
              <a:ea typeface="+mn-ea"/>
              <a:cs typeface="Kokil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prstClr val="black"/>
                </a:solidFill>
                <a:effectLst/>
                <a:uLnTx/>
                <a:uFillTx/>
                <a:latin typeface="Futu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5000" b="0" i="0" u="none" strike="noStrike" kern="1200" cap="none" spc="0" normalizeH="0" baseline="0" noProof="0" dirty="0">
                <a:ln>
                  <a:noFill/>
                </a:ln>
                <a:solidFill>
                  <a:prstClr val="black"/>
                </a:solidFill>
                <a:effectLst/>
                <a:uLnTx/>
                <a:uFillTx/>
                <a:latin typeface="Futura"/>
                <a:ea typeface="+mn-ea"/>
                <a:cs typeface="+mn-cs"/>
              </a:rPr>
            </a:br>
            <a:endParaRPr kumimoji="0" lang="nl-NL" sz="15000" b="0" i="0" u="none" strike="noStrike" kern="1200" cap="none" spc="0" normalizeH="0" baseline="0" noProof="0" dirty="0">
              <a:ln>
                <a:noFill/>
              </a:ln>
              <a:solidFill>
                <a:prstClr val="black"/>
              </a:solidFill>
              <a:effectLst/>
              <a:uLnTx/>
              <a:uFillTx/>
              <a:latin typeface="Futura"/>
              <a:ea typeface="+mn-ea"/>
              <a:cs typeface="+mn-cs"/>
            </a:endParaRPr>
          </a:p>
        </p:txBody>
      </p:sp>
      <p:sp>
        <p:nvSpPr>
          <p:cNvPr id="7" name="Rechthoek 6">
            <a:extLst>
              <a:ext uri="{FF2B5EF4-FFF2-40B4-BE49-F238E27FC236}">
                <a16:creationId xmlns:a16="http://schemas.microsoft.com/office/drawing/2014/main" id="{15A2446D-4C2D-4BE4-AC0A-497CFEA7AC30}"/>
              </a:ext>
            </a:extLst>
          </p:cNvPr>
          <p:cNvSpPr/>
          <p:nvPr/>
        </p:nvSpPr>
        <p:spPr>
          <a:xfrm>
            <a:off x="5375563" y="2620073"/>
            <a:ext cx="6262255" cy="366254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 frisse blik, creativiteit en </a:t>
            </a:r>
            <a:r>
              <a:rPr kumimoji="0" lang="nl-NL" sz="2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innovativiteit</a:t>
            </a:r>
            <a:r>
              <a:rPr kumimoji="0" lang="nl-NL"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van jong samen met de kennis, invloed en ervaring van oud, is de belangrijkste sleutel tot vernieuwing</a:t>
            </a:r>
            <a:endParaRPr kumimoji="0" lang="nl-N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nl-NL" sz="2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nl-N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79041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1427"/>
        </a:solidFill>
        <a:effectLst/>
      </p:bgPr>
    </p:bg>
    <p:spTree>
      <p:nvGrpSpPr>
        <p:cNvPr id="1" name=""/>
        <p:cNvGrpSpPr/>
        <p:nvPr/>
      </p:nvGrpSpPr>
      <p:grpSpPr>
        <a:xfrm>
          <a:off x="0" y="0"/>
          <a:ext cx="0" cy="0"/>
          <a:chOff x="0" y="0"/>
          <a:chExt cx="0" cy="0"/>
        </a:xfrm>
      </p:grpSpPr>
      <p:pic>
        <p:nvPicPr>
          <p:cNvPr id="5" name="Picture 2" descr="Do Different Age Groups Prefer Different Content Online? [Infographic] | Social Media Today">
            <a:extLst>
              <a:ext uri="{FF2B5EF4-FFF2-40B4-BE49-F238E27FC236}">
                <a16:creationId xmlns:a16="http://schemas.microsoft.com/office/drawing/2014/main" id="{89FD1E23-E4EB-43B6-A5D5-29367D083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9" t="13991" r="67443" b="82208"/>
          <a:stretch/>
        </p:blipFill>
        <p:spPr bwMode="auto">
          <a:xfrm>
            <a:off x="0" y="846540"/>
            <a:ext cx="2344186" cy="54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 Different Age Groups Prefer Different Content Online? [Infographic] | Social Media Today">
            <a:extLst>
              <a:ext uri="{FF2B5EF4-FFF2-40B4-BE49-F238E27FC236}">
                <a16:creationId xmlns:a16="http://schemas.microsoft.com/office/drawing/2014/main" id="{E88812FA-CF1F-4DB4-AD8B-7A22A229E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138" t="15273" r="26440" b="80956"/>
          <a:stretch/>
        </p:blipFill>
        <p:spPr bwMode="auto">
          <a:xfrm>
            <a:off x="2323503" y="846540"/>
            <a:ext cx="2573431" cy="54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 Different Age Groups Prefer Different Content Online? [Infographic] | Social Media Today">
            <a:extLst>
              <a:ext uri="{FF2B5EF4-FFF2-40B4-BE49-F238E27FC236}">
                <a16:creationId xmlns:a16="http://schemas.microsoft.com/office/drawing/2014/main" id="{3AFFD34D-18E5-48B5-A299-A14ECB052E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4" t="17173" r="83843" b="79026"/>
          <a:stretch/>
        </p:blipFill>
        <p:spPr bwMode="auto">
          <a:xfrm>
            <a:off x="4876082" y="846540"/>
            <a:ext cx="242791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 Different Age Groups Prefer Different Content Online? [Infographic] | Social Media Today">
            <a:extLst>
              <a:ext uri="{FF2B5EF4-FFF2-40B4-BE49-F238E27FC236}">
                <a16:creationId xmlns:a16="http://schemas.microsoft.com/office/drawing/2014/main" id="{AE293305-00E2-4911-822D-14728ADAD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362" t="19132" r="25706" b="77108"/>
          <a:stretch/>
        </p:blipFill>
        <p:spPr bwMode="auto">
          <a:xfrm>
            <a:off x="7306360" y="846540"/>
            <a:ext cx="2524948" cy="54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 Different Age Groups Prefer Different Content Online? [Infographic] | Social Media Today">
            <a:extLst>
              <a:ext uri="{FF2B5EF4-FFF2-40B4-BE49-F238E27FC236}">
                <a16:creationId xmlns:a16="http://schemas.microsoft.com/office/drawing/2014/main" id="{B2A8EB08-1407-4388-A1A0-F78EF3CAA6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 t="21298" r="83843" b="74901"/>
          <a:stretch/>
        </p:blipFill>
        <p:spPr bwMode="auto">
          <a:xfrm>
            <a:off x="9680371" y="846540"/>
            <a:ext cx="2511629"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C9D4909C-FCA5-4A8E-974E-C1A3A6C2C6D5}"/>
              </a:ext>
            </a:extLst>
          </p:cNvPr>
          <p:cNvSpPr/>
          <p:nvPr/>
        </p:nvSpPr>
        <p:spPr>
          <a:xfrm rot="20988782">
            <a:off x="2912428" y="3386683"/>
            <a:ext cx="1473092" cy="296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1955-1970</a:t>
            </a:r>
          </a:p>
        </p:txBody>
      </p:sp>
      <p:sp>
        <p:nvSpPr>
          <p:cNvPr id="11" name="Rechthoek 10">
            <a:extLst>
              <a:ext uri="{FF2B5EF4-FFF2-40B4-BE49-F238E27FC236}">
                <a16:creationId xmlns:a16="http://schemas.microsoft.com/office/drawing/2014/main" id="{B7870060-E237-4173-96DA-56563FFD8EE2}"/>
              </a:ext>
            </a:extLst>
          </p:cNvPr>
          <p:cNvSpPr/>
          <p:nvPr/>
        </p:nvSpPr>
        <p:spPr>
          <a:xfrm rot="20988782">
            <a:off x="464966" y="3379554"/>
            <a:ext cx="1387875" cy="276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1940-1955</a:t>
            </a:r>
          </a:p>
        </p:txBody>
      </p:sp>
      <p:sp>
        <p:nvSpPr>
          <p:cNvPr id="12" name="Rechthoek 11">
            <a:extLst>
              <a:ext uri="{FF2B5EF4-FFF2-40B4-BE49-F238E27FC236}">
                <a16:creationId xmlns:a16="http://schemas.microsoft.com/office/drawing/2014/main" id="{949C78EE-6838-4A5B-9666-3092F876E44A}"/>
              </a:ext>
            </a:extLst>
          </p:cNvPr>
          <p:cNvSpPr/>
          <p:nvPr/>
        </p:nvSpPr>
        <p:spPr>
          <a:xfrm rot="20988782">
            <a:off x="5250529" y="2937276"/>
            <a:ext cx="1343025"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1970-1985</a:t>
            </a:r>
          </a:p>
        </p:txBody>
      </p:sp>
      <p:sp>
        <p:nvSpPr>
          <p:cNvPr id="13" name="Rechthoek 12">
            <a:extLst>
              <a:ext uri="{FF2B5EF4-FFF2-40B4-BE49-F238E27FC236}">
                <a16:creationId xmlns:a16="http://schemas.microsoft.com/office/drawing/2014/main" id="{968CD183-E6A5-4063-830F-82643FC127E4}"/>
              </a:ext>
            </a:extLst>
          </p:cNvPr>
          <p:cNvSpPr/>
          <p:nvPr/>
        </p:nvSpPr>
        <p:spPr>
          <a:xfrm rot="20988782">
            <a:off x="7895722" y="3346851"/>
            <a:ext cx="1343025" cy="328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1985-2000</a:t>
            </a:r>
          </a:p>
        </p:txBody>
      </p:sp>
      <p:sp>
        <p:nvSpPr>
          <p:cNvPr id="14" name="Rechthoek 13">
            <a:extLst>
              <a:ext uri="{FF2B5EF4-FFF2-40B4-BE49-F238E27FC236}">
                <a16:creationId xmlns:a16="http://schemas.microsoft.com/office/drawing/2014/main" id="{CDAD4A4A-1EAF-4401-8C1E-0DDEA7244D5E}"/>
              </a:ext>
            </a:extLst>
          </p:cNvPr>
          <p:cNvSpPr/>
          <p:nvPr/>
        </p:nvSpPr>
        <p:spPr>
          <a:xfrm rot="20988782">
            <a:off x="10115589" y="3413379"/>
            <a:ext cx="1566817" cy="265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2000-2015</a:t>
            </a:r>
          </a:p>
        </p:txBody>
      </p:sp>
      <p:sp>
        <p:nvSpPr>
          <p:cNvPr id="17" name="Rechthoek 16">
            <a:extLst>
              <a:ext uri="{FF2B5EF4-FFF2-40B4-BE49-F238E27FC236}">
                <a16:creationId xmlns:a16="http://schemas.microsoft.com/office/drawing/2014/main" id="{90869B8C-7E23-4376-B5E8-85E7701E9353}"/>
              </a:ext>
            </a:extLst>
          </p:cNvPr>
          <p:cNvSpPr/>
          <p:nvPr/>
        </p:nvSpPr>
        <p:spPr>
          <a:xfrm rot="20988782">
            <a:off x="357399" y="2867644"/>
            <a:ext cx="163019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Babyboomers</a:t>
            </a:r>
          </a:p>
        </p:txBody>
      </p:sp>
      <p:sp>
        <p:nvSpPr>
          <p:cNvPr id="18" name="Rechthoek 17">
            <a:extLst>
              <a:ext uri="{FF2B5EF4-FFF2-40B4-BE49-F238E27FC236}">
                <a16:creationId xmlns:a16="http://schemas.microsoft.com/office/drawing/2014/main" id="{37D8B1D5-731D-44DD-8554-8BAD3EE49B9D}"/>
              </a:ext>
            </a:extLst>
          </p:cNvPr>
          <p:cNvSpPr/>
          <p:nvPr/>
        </p:nvSpPr>
        <p:spPr>
          <a:xfrm rot="20988782">
            <a:off x="2708655" y="2854848"/>
            <a:ext cx="1752048" cy="309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X</a:t>
            </a:r>
          </a:p>
        </p:txBody>
      </p:sp>
      <p:sp>
        <p:nvSpPr>
          <p:cNvPr id="19" name="Rechthoek 18">
            <a:extLst>
              <a:ext uri="{FF2B5EF4-FFF2-40B4-BE49-F238E27FC236}">
                <a16:creationId xmlns:a16="http://schemas.microsoft.com/office/drawing/2014/main" id="{A3B422EE-B18A-407E-AA5A-BCA376F5C950}"/>
              </a:ext>
            </a:extLst>
          </p:cNvPr>
          <p:cNvSpPr/>
          <p:nvPr/>
        </p:nvSpPr>
        <p:spPr>
          <a:xfrm rot="20988782">
            <a:off x="5349573" y="2856458"/>
            <a:ext cx="158945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Pragmaten</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hthoek 19">
            <a:extLst>
              <a:ext uri="{FF2B5EF4-FFF2-40B4-BE49-F238E27FC236}">
                <a16:creationId xmlns:a16="http://schemas.microsoft.com/office/drawing/2014/main" id="{EA7033F1-8C76-4A0E-B238-9F101A621DB6}"/>
              </a:ext>
            </a:extLst>
          </p:cNvPr>
          <p:cNvSpPr/>
          <p:nvPr/>
        </p:nvSpPr>
        <p:spPr>
          <a:xfrm rot="20988782">
            <a:off x="7707384" y="2839644"/>
            <a:ext cx="1709343"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Y</a:t>
            </a:r>
          </a:p>
        </p:txBody>
      </p:sp>
      <p:sp>
        <p:nvSpPr>
          <p:cNvPr id="21" name="Rechthoek 20">
            <a:extLst>
              <a:ext uri="{FF2B5EF4-FFF2-40B4-BE49-F238E27FC236}">
                <a16:creationId xmlns:a16="http://schemas.microsoft.com/office/drawing/2014/main" id="{A2577004-8CDE-4B5C-AC6E-85F9C6897DC3}"/>
              </a:ext>
            </a:extLst>
          </p:cNvPr>
          <p:cNvSpPr/>
          <p:nvPr/>
        </p:nvSpPr>
        <p:spPr>
          <a:xfrm rot="20988782">
            <a:off x="10104799" y="2870995"/>
            <a:ext cx="1589459" cy="356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Generatie Z</a:t>
            </a:r>
          </a:p>
        </p:txBody>
      </p:sp>
      <p:sp>
        <p:nvSpPr>
          <p:cNvPr id="22" name="Rechthoek 21">
            <a:extLst>
              <a:ext uri="{FF2B5EF4-FFF2-40B4-BE49-F238E27FC236}">
                <a16:creationId xmlns:a16="http://schemas.microsoft.com/office/drawing/2014/main" id="{95AACD0F-D8F4-420C-BC9C-A0B0402685B8}"/>
              </a:ext>
            </a:extLst>
          </p:cNvPr>
          <p:cNvSpPr/>
          <p:nvPr/>
        </p:nvSpPr>
        <p:spPr>
          <a:xfrm rot="20988782">
            <a:off x="5387814" y="3412562"/>
            <a:ext cx="1510974" cy="25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1970-1985</a:t>
            </a:r>
          </a:p>
        </p:txBody>
      </p:sp>
      <p:sp>
        <p:nvSpPr>
          <p:cNvPr id="28" name="Tekstvak 27">
            <a:extLst>
              <a:ext uri="{FF2B5EF4-FFF2-40B4-BE49-F238E27FC236}">
                <a16:creationId xmlns:a16="http://schemas.microsoft.com/office/drawing/2014/main" id="{58E8F260-5039-4565-B16F-8E3D0DBEF067}"/>
              </a:ext>
            </a:extLst>
          </p:cNvPr>
          <p:cNvSpPr txBox="1"/>
          <p:nvPr/>
        </p:nvSpPr>
        <p:spPr>
          <a:xfrm>
            <a:off x="638261" y="6214698"/>
            <a:ext cx="1025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panose="020F0502020204030204" pitchFamily="34" charset="0"/>
              </a:rPr>
              <a:t>6</a:t>
            </a: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29" name="Tekstvak 28">
            <a:extLst>
              <a:ext uri="{FF2B5EF4-FFF2-40B4-BE49-F238E27FC236}">
                <a16:creationId xmlns:a16="http://schemas.microsoft.com/office/drawing/2014/main" id="{C40961C3-620D-4E72-A90A-F88F94BBAACE}"/>
              </a:ext>
            </a:extLst>
          </p:cNvPr>
          <p:cNvSpPr txBox="1"/>
          <p:nvPr/>
        </p:nvSpPr>
        <p:spPr>
          <a:xfrm>
            <a:off x="5596428" y="6214698"/>
            <a:ext cx="1025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1" dirty="0">
                <a:solidFill>
                  <a:prstClr val="white"/>
                </a:solidFill>
                <a:latin typeface="Calibri" panose="020F0502020204030204" pitchFamily="34" charset="0"/>
              </a:rPr>
              <a:t>29</a:t>
            </a: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30" name="Tekstvak 29">
            <a:extLst>
              <a:ext uri="{FF2B5EF4-FFF2-40B4-BE49-F238E27FC236}">
                <a16:creationId xmlns:a16="http://schemas.microsoft.com/office/drawing/2014/main" id="{442AD134-2EF9-446D-A6A4-CC40F079BB4D}"/>
              </a:ext>
            </a:extLst>
          </p:cNvPr>
          <p:cNvSpPr txBox="1"/>
          <p:nvPr/>
        </p:nvSpPr>
        <p:spPr>
          <a:xfrm>
            <a:off x="8062870" y="6214698"/>
            <a:ext cx="1025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29%</a:t>
            </a:r>
          </a:p>
        </p:txBody>
      </p:sp>
      <p:sp>
        <p:nvSpPr>
          <p:cNvPr id="31" name="Tekstvak 30">
            <a:extLst>
              <a:ext uri="{FF2B5EF4-FFF2-40B4-BE49-F238E27FC236}">
                <a16:creationId xmlns:a16="http://schemas.microsoft.com/office/drawing/2014/main" id="{C888CED0-DF5E-4E08-9DF5-8DD3AE900AC9}"/>
              </a:ext>
            </a:extLst>
          </p:cNvPr>
          <p:cNvSpPr txBox="1"/>
          <p:nvPr/>
        </p:nvSpPr>
        <p:spPr>
          <a:xfrm>
            <a:off x="3082739" y="6214698"/>
            <a:ext cx="1025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31%</a:t>
            </a:r>
          </a:p>
        </p:txBody>
      </p:sp>
      <p:sp>
        <p:nvSpPr>
          <p:cNvPr id="32" name="Tekstvak 31">
            <a:extLst>
              <a:ext uri="{FF2B5EF4-FFF2-40B4-BE49-F238E27FC236}">
                <a16:creationId xmlns:a16="http://schemas.microsoft.com/office/drawing/2014/main" id="{EE236879-BF29-44B0-ABA3-FAEB4C2B14F1}"/>
              </a:ext>
            </a:extLst>
          </p:cNvPr>
          <p:cNvSpPr txBox="1"/>
          <p:nvPr/>
        </p:nvSpPr>
        <p:spPr>
          <a:xfrm>
            <a:off x="10395799" y="6241593"/>
            <a:ext cx="10252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a:t>
            </a:r>
          </a:p>
        </p:txBody>
      </p:sp>
      <p:sp>
        <p:nvSpPr>
          <p:cNvPr id="23" name="Tekstvak 22">
            <a:extLst>
              <a:ext uri="{FF2B5EF4-FFF2-40B4-BE49-F238E27FC236}">
                <a16:creationId xmlns:a16="http://schemas.microsoft.com/office/drawing/2014/main" id="{AF50AACA-BEA2-46AC-8255-CC84A79170DF}"/>
              </a:ext>
            </a:extLst>
          </p:cNvPr>
          <p:cNvSpPr txBox="1"/>
          <p:nvPr/>
        </p:nvSpPr>
        <p:spPr>
          <a:xfrm>
            <a:off x="380276" y="191576"/>
            <a:ext cx="867481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Generations@work</a:t>
            </a:r>
            <a:endParaRPr kumimoji="0" lang="nl-NL" sz="2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8806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20"/>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22" name="Afbeelding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9939" y="753395"/>
            <a:ext cx="6313421" cy="5050736"/>
          </a:xfrm>
          <a:prstGeom prst="rect">
            <a:avLst/>
          </a:prstGeom>
        </p:spPr>
      </p:pic>
      <p:pic>
        <p:nvPicPr>
          <p:cNvPr id="5" name="Tijdelijke aanduiding voor inhoud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668693" y="199151"/>
            <a:ext cx="1122661" cy="803676"/>
          </a:xfrm>
        </p:spPr>
      </p:pic>
    </p:spTree>
    <p:extLst>
      <p:ext uri="{BB962C8B-B14F-4D97-AF65-F5344CB8AC3E}">
        <p14:creationId xmlns:p14="http://schemas.microsoft.com/office/powerpoint/2010/main" val="93163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8ED21-1107-43E2-9B1C-309EFFF2409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81A790E-8CA1-4811-A045-1B9ECC574E97}"/>
              </a:ext>
            </a:extLst>
          </p:cNvPr>
          <p:cNvSpPr>
            <a:spLocks noGrp="1"/>
          </p:cNvSpPr>
          <p:nvPr>
            <p:ph idx="1"/>
          </p:nvPr>
        </p:nvSpPr>
        <p:spPr/>
        <p:txBody>
          <a:bodyPr/>
          <a:lstStyle/>
          <a:p>
            <a:endParaRPr lang="nl-NL"/>
          </a:p>
        </p:txBody>
      </p:sp>
      <p:pic>
        <p:nvPicPr>
          <p:cNvPr id="3074" name="Picture 2" descr="Afbeeldingsresultaat voor talk to the hand">
            <a:extLst>
              <a:ext uri="{FF2B5EF4-FFF2-40B4-BE49-F238E27FC236}">
                <a16:creationId xmlns:a16="http://schemas.microsoft.com/office/drawing/2014/main" id="{AF3F38CF-D019-4258-A5CD-64989F3C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163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fbeeldingsresultaat voor ok png">
            <a:extLst>
              <a:ext uri="{FF2B5EF4-FFF2-40B4-BE49-F238E27FC236}">
                <a16:creationId xmlns:a16="http://schemas.microsoft.com/office/drawing/2014/main" id="{BB9A0528-4204-4262-8AAC-71FC229F0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433" y="2761636"/>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05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beeldingsresultaat voor generations at work">
            <a:extLst>
              <a:ext uri="{FF2B5EF4-FFF2-40B4-BE49-F238E27FC236}">
                <a16:creationId xmlns:a16="http://schemas.microsoft.com/office/drawing/2014/main" id="{9A2DA9D7-06C4-4825-B4F5-B7ADDE7DB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05053"/>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80B969E4-CD20-4036-B644-20B81728FCC5}"/>
              </a:ext>
            </a:extLst>
          </p:cNvPr>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15" name="Afbeelding 14">
            <a:extLst>
              <a:ext uri="{FF2B5EF4-FFF2-40B4-BE49-F238E27FC236}">
                <a16:creationId xmlns:a16="http://schemas.microsoft.com/office/drawing/2014/main" id="{1B9D1C24-9EB1-47A9-A7F4-782A4A71B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pic>
        <p:nvPicPr>
          <p:cNvPr id="16" name="Tijdelijke aanduiding voor inhoud 3">
            <a:extLst>
              <a:ext uri="{FF2B5EF4-FFF2-40B4-BE49-F238E27FC236}">
                <a16:creationId xmlns:a16="http://schemas.microsoft.com/office/drawing/2014/main" id="{1C032167-A445-4A69-B493-DF0F544ED87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668693" y="214497"/>
            <a:ext cx="1122661" cy="803676"/>
          </a:xfrm>
        </p:spPr>
      </p:pic>
      <p:sp>
        <p:nvSpPr>
          <p:cNvPr id="2" name="Tekstballon: ovaal 1">
            <a:extLst>
              <a:ext uri="{FF2B5EF4-FFF2-40B4-BE49-F238E27FC236}">
                <a16:creationId xmlns:a16="http://schemas.microsoft.com/office/drawing/2014/main" id="{959D6022-3AA7-4F88-B8F4-F7919CBC2709}"/>
              </a:ext>
            </a:extLst>
          </p:cNvPr>
          <p:cNvSpPr/>
          <p:nvPr/>
        </p:nvSpPr>
        <p:spPr>
          <a:xfrm>
            <a:off x="4735265" y="1698172"/>
            <a:ext cx="3087935" cy="2002084"/>
          </a:xfrm>
          <a:prstGeom prst="wedgeEllipseCallout">
            <a:avLst>
              <a:gd name="adj1" fmla="val -54173"/>
              <a:gd name="adj2" fmla="val -285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Leuk, maar vind het wel hiërarchisch, de website is ouderwets en waarom hebben we een afdelingssecretaresse die alles uitprint?</a:t>
            </a:r>
          </a:p>
        </p:txBody>
      </p:sp>
      <p:sp>
        <p:nvSpPr>
          <p:cNvPr id="17" name="Tekstballon: ovaal 16">
            <a:extLst>
              <a:ext uri="{FF2B5EF4-FFF2-40B4-BE49-F238E27FC236}">
                <a16:creationId xmlns:a16="http://schemas.microsoft.com/office/drawing/2014/main" id="{F93BDD08-12BE-4668-A619-C4BF74C4C57B}"/>
              </a:ext>
            </a:extLst>
          </p:cNvPr>
          <p:cNvSpPr/>
          <p:nvPr/>
        </p:nvSpPr>
        <p:spPr>
          <a:xfrm>
            <a:off x="5050971" y="304800"/>
            <a:ext cx="2558064" cy="1287275"/>
          </a:xfrm>
          <a:prstGeom prst="wedgeEllipseCallout">
            <a:avLst>
              <a:gd name="adj1" fmla="val 69938"/>
              <a:gd name="adj2" fmla="val 188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Je bent nu 3 dagen aan het werk bij ons, wat valt je op? </a:t>
            </a:r>
          </a:p>
        </p:txBody>
      </p:sp>
      <p:sp>
        <p:nvSpPr>
          <p:cNvPr id="18" name="Tekstballon: ovaal 17">
            <a:extLst>
              <a:ext uri="{FF2B5EF4-FFF2-40B4-BE49-F238E27FC236}">
                <a16:creationId xmlns:a16="http://schemas.microsoft.com/office/drawing/2014/main" id="{1E442B26-094C-4C6B-85FD-7DEBDF618563}"/>
              </a:ext>
            </a:extLst>
          </p:cNvPr>
          <p:cNvSpPr/>
          <p:nvPr/>
        </p:nvSpPr>
        <p:spPr>
          <a:xfrm>
            <a:off x="9486901" y="1948543"/>
            <a:ext cx="2516414" cy="1709056"/>
          </a:xfrm>
          <a:prstGeom prst="wedgeEllipseCallout">
            <a:avLst>
              <a:gd name="adj1" fmla="val -51983"/>
              <a:gd name="adj2" fmla="val -427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We proberen al jaren die site interactief te maken en wees blij dat Annelies er is. </a:t>
            </a:r>
          </a:p>
        </p:txBody>
      </p:sp>
      <p:sp>
        <p:nvSpPr>
          <p:cNvPr id="3" name="Gedachtewolkje: wolk 2">
            <a:extLst>
              <a:ext uri="{FF2B5EF4-FFF2-40B4-BE49-F238E27FC236}">
                <a16:creationId xmlns:a16="http://schemas.microsoft.com/office/drawing/2014/main" id="{D2D60A8E-E326-41B4-A2FB-613B081A0B56}"/>
              </a:ext>
            </a:extLst>
          </p:cNvPr>
          <p:cNvSpPr/>
          <p:nvPr/>
        </p:nvSpPr>
        <p:spPr>
          <a:xfrm>
            <a:off x="286657" y="4967515"/>
            <a:ext cx="2374900" cy="1333500"/>
          </a:xfrm>
          <a:prstGeom prst="cloudCallout">
            <a:avLst>
              <a:gd name="adj1" fmla="val 66381"/>
              <a:gd name="adj2" fmla="val -704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Wat een muffe bende!</a:t>
            </a:r>
          </a:p>
        </p:txBody>
      </p:sp>
      <p:sp>
        <p:nvSpPr>
          <p:cNvPr id="19" name="Gedachtewolkje: wolk 18">
            <a:extLst>
              <a:ext uri="{FF2B5EF4-FFF2-40B4-BE49-F238E27FC236}">
                <a16:creationId xmlns:a16="http://schemas.microsoft.com/office/drawing/2014/main" id="{7841C4E1-430E-46AF-8350-CA6C8C4E6F21}"/>
              </a:ext>
            </a:extLst>
          </p:cNvPr>
          <p:cNvSpPr/>
          <p:nvPr/>
        </p:nvSpPr>
        <p:spPr>
          <a:xfrm>
            <a:off x="9356271" y="5537200"/>
            <a:ext cx="2641600" cy="1320800"/>
          </a:xfrm>
          <a:prstGeom prst="cloudCallout">
            <a:avLst>
              <a:gd name="adj1" fmla="val -8945"/>
              <a:gd name="adj2" fmla="val -102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Snotaap, je bent net binnen!</a:t>
            </a:r>
          </a:p>
        </p:txBody>
      </p:sp>
      <p:sp>
        <p:nvSpPr>
          <p:cNvPr id="20" name="Tekstballon: ovaal 19">
            <a:extLst>
              <a:ext uri="{FF2B5EF4-FFF2-40B4-BE49-F238E27FC236}">
                <a16:creationId xmlns:a16="http://schemas.microsoft.com/office/drawing/2014/main" id="{8A00C915-CA9E-4B1F-B8F0-93FE6EE82875}"/>
              </a:ext>
            </a:extLst>
          </p:cNvPr>
          <p:cNvSpPr/>
          <p:nvPr/>
        </p:nvSpPr>
        <p:spPr>
          <a:xfrm>
            <a:off x="2574471" y="3488872"/>
            <a:ext cx="2311400" cy="1020555"/>
          </a:xfrm>
          <a:prstGeom prst="wedgeEllipseCallout">
            <a:avLst>
              <a:gd name="adj1" fmla="val 25491"/>
              <a:gd name="adj2" fmla="val -993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 Ik heb wel wat ideeën voor de site!</a:t>
            </a:r>
          </a:p>
        </p:txBody>
      </p:sp>
      <p:sp>
        <p:nvSpPr>
          <p:cNvPr id="21" name="Tekstballon: ovaal 20">
            <a:extLst>
              <a:ext uri="{FF2B5EF4-FFF2-40B4-BE49-F238E27FC236}">
                <a16:creationId xmlns:a16="http://schemas.microsoft.com/office/drawing/2014/main" id="{364A8377-F66B-4762-999D-1099AA24EE5D}"/>
              </a:ext>
            </a:extLst>
          </p:cNvPr>
          <p:cNvSpPr/>
          <p:nvPr/>
        </p:nvSpPr>
        <p:spPr>
          <a:xfrm>
            <a:off x="7262585" y="3797300"/>
            <a:ext cx="2908300" cy="1642855"/>
          </a:xfrm>
          <a:prstGeom prst="wedgeEllipseCallout">
            <a:avLst>
              <a:gd name="adj1" fmla="val 11019"/>
              <a:gd name="adj2" fmla="val -788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Is goed, zet maar wat op papier dan brengen we het in bij de vergadering volgende maand.</a:t>
            </a:r>
          </a:p>
        </p:txBody>
      </p:sp>
    </p:spTree>
    <p:extLst>
      <p:ext uri="{BB962C8B-B14F-4D97-AF65-F5344CB8AC3E}">
        <p14:creationId xmlns:p14="http://schemas.microsoft.com/office/powerpoint/2010/main" val="6120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3"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1" name="Tekstvak 20"/>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22" name="Afbeelding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Tree>
    <p:extLst>
      <p:ext uri="{BB962C8B-B14F-4D97-AF65-F5344CB8AC3E}">
        <p14:creationId xmlns:p14="http://schemas.microsoft.com/office/powerpoint/2010/main" val="265389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erelateerde afbeelding">
            <a:extLst>
              <a:ext uri="{FF2B5EF4-FFF2-40B4-BE49-F238E27FC236}">
                <a16:creationId xmlns:a16="http://schemas.microsoft.com/office/drawing/2014/main" id="{602378CA-917D-4F32-9586-16D356DB7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86" y="0"/>
            <a:ext cx="1463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1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sresultaat voor burning platform">
            <a:extLst>
              <a:ext uri="{FF2B5EF4-FFF2-40B4-BE49-F238E27FC236}">
                <a16:creationId xmlns:a16="http://schemas.microsoft.com/office/drawing/2014/main" id="{7422E6F4-572E-4522-955D-817FA83075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 y="0"/>
            <a:ext cx="12179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4437CCA3-D0E5-4DE2-9B7E-E7FD0AD68D34}"/>
              </a:ext>
            </a:extLst>
          </p:cNvPr>
          <p:cNvSpPr txBox="1"/>
          <p:nvPr/>
        </p:nvSpPr>
        <p:spPr>
          <a:xfrm>
            <a:off x="260158" y="277018"/>
            <a:ext cx="867481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500" b="0" i="0" u="none" strike="noStrike" kern="1200" cap="none" spc="0" normalizeH="0" baseline="0" noProof="0" dirty="0" err="1">
                <a:ln>
                  <a:noFill/>
                </a:ln>
                <a:effectLst/>
                <a:uLnTx/>
                <a:uFillTx/>
                <a:latin typeface="Calibri" panose="020F0502020204030204" pitchFamily="34" charset="0"/>
                <a:ea typeface="+mn-ea"/>
                <a:cs typeface="+mn-cs"/>
              </a:rPr>
              <a:t>Burning</a:t>
            </a:r>
            <a:r>
              <a:rPr kumimoji="0" lang="nl-NL" sz="35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nl-NL" sz="3500" b="0" i="0" u="none" strike="noStrike" kern="1200" cap="none" spc="0" normalizeH="0" baseline="0" noProof="0" dirty="0">
                <a:ln>
                  <a:noFill/>
                </a:ln>
                <a:effectLst/>
                <a:uLnTx/>
                <a:uFillTx/>
                <a:latin typeface="Calibri" panose="020F0502020204030204" pitchFamily="34" charset="0"/>
                <a:ea typeface="+mn-ea"/>
                <a:cs typeface="+mn-cs"/>
              </a:rPr>
              <a:t>platform</a:t>
            </a:r>
          </a:p>
        </p:txBody>
      </p:sp>
      <p:sp>
        <p:nvSpPr>
          <p:cNvPr id="14" name="Tekstvak 13">
            <a:extLst>
              <a:ext uri="{FF2B5EF4-FFF2-40B4-BE49-F238E27FC236}">
                <a16:creationId xmlns:a16="http://schemas.microsoft.com/office/drawing/2014/main" id="{80B969E4-CD20-4036-B644-20B81728FCC5}"/>
              </a:ext>
            </a:extLst>
          </p:cNvPr>
          <p:cNvSpPr txBox="1"/>
          <p:nvPr/>
        </p:nvSpPr>
        <p:spPr>
          <a:xfrm>
            <a:off x="260158" y="6359580"/>
            <a:ext cx="11708102" cy="27699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uLnTx/>
                <a:uFillTx/>
                <a:latin typeface="Calibri" panose="020F0502020204030204"/>
                <a:ea typeface="+mn-ea"/>
                <a:cs typeface="+mn-cs"/>
              </a:rPr>
              <a:t>hal</a:t>
            </a:r>
          </a:p>
        </p:txBody>
      </p:sp>
      <p:pic>
        <p:nvPicPr>
          <p:cNvPr id="15" name="Afbeelding 14">
            <a:extLst>
              <a:ext uri="{FF2B5EF4-FFF2-40B4-BE49-F238E27FC236}">
                <a16:creationId xmlns:a16="http://schemas.microsoft.com/office/drawing/2014/main" id="{1B9D1C24-9EB1-47A9-A7F4-782A4A71B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58" y="6359580"/>
            <a:ext cx="2600325" cy="257175"/>
          </a:xfrm>
          <a:prstGeom prst="rect">
            <a:avLst/>
          </a:prstGeom>
        </p:spPr>
      </p:pic>
      <p:sp>
        <p:nvSpPr>
          <p:cNvPr id="18" name="Tekstvak 17">
            <a:extLst>
              <a:ext uri="{FF2B5EF4-FFF2-40B4-BE49-F238E27FC236}">
                <a16:creationId xmlns:a16="http://schemas.microsoft.com/office/drawing/2014/main" id="{B730A8B5-390A-4F66-8A9B-204FF96EFBBE}"/>
              </a:ext>
            </a:extLst>
          </p:cNvPr>
          <p:cNvSpPr txBox="1"/>
          <p:nvPr/>
        </p:nvSpPr>
        <p:spPr>
          <a:xfrm>
            <a:off x="1309730" y="3523801"/>
            <a:ext cx="190657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500" dirty="0">
                <a:latin typeface="Calibri" panose="020F0502020204030204" pitchFamily="34" charset="0"/>
              </a:rPr>
              <a:t>Verzuim</a:t>
            </a:r>
            <a:endParaRPr kumimoji="0" lang="nl-NL" sz="2500" b="0" i="0" u="none" strike="noStrike" kern="1200" cap="none" spc="0" normalizeH="0" baseline="0" noProof="0" dirty="0">
              <a:ln>
                <a:noFill/>
              </a:ln>
              <a:effectLst/>
              <a:uLnTx/>
              <a:uFillTx/>
              <a:latin typeface="Calibri" panose="020F0502020204030204" pitchFamily="34" charset="0"/>
            </a:endParaRPr>
          </a:p>
        </p:txBody>
      </p:sp>
      <p:sp>
        <p:nvSpPr>
          <p:cNvPr id="20" name="Tekstvak 19">
            <a:extLst>
              <a:ext uri="{FF2B5EF4-FFF2-40B4-BE49-F238E27FC236}">
                <a16:creationId xmlns:a16="http://schemas.microsoft.com/office/drawing/2014/main" id="{E543C795-BA00-44B9-A311-269BCF8674D6}"/>
              </a:ext>
            </a:extLst>
          </p:cNvPr>
          <p:cNvSpPr txBox="1"/>
          <p:nvPr/>
        </p:nvSpPr>
        <p:spPr>
          <a:xfrm>
            <a:off x="4411402" y="5386394"/>
            <a:ext cx="456363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500" dirty="0" err="1">
                <a:latin typeface="Calibri" panose="020F0502020204030204" pitchFamily="34" charset="0"/>
              </a:rPr>
              <a:t>Regretted</a:t>
            </a:r>
            <a:r>
              <a:rPr lang="nl-NL" sz="2500" dirty="0">
                <a:latin typeface="Calibri" panose="020F0502020204030204" pitchFamily="34" charset="0"/>
              </a:rPr>
              <a:t> </a:t>
            </a:r>
            <a:r>
              <a:rPr lang="nl-NL" sz="2500" dirty="0" err="1">
                <a:latin typeface="Calibri" panose="020F0502020204030204" pitchFamily="34" charset="0"/>
              </a:rPr>
              <a:t>losses</a:t>
            </a:r>
            <a:endParaRPr kumimoji="0" lang="nl-NL" sz="2500" b="0" i="0" u="none" strike="noStrike" kern="1200" cap="none" spc="0" normalizeH="0" baseline="0" noProof="0" dirty="0">
              <a:ln>
                <a:noFill/>
              </a:ln>
              <a:effectLst/>
              <a:uLnTx/>
              <a:uFillTx/>
              <a:latin typeface="Calibri" panose="020F0502020204030204" pitchFamily="34" charset="0"/>
            </a:endParaRPr>
          </a:p>
        </p:txBody>
      </p:sp>
      <p:sp>
        <p:nvSpPr>
          <p:cNvPr id="21" name="Tekstvak 20">
            <a:extLst>
              <a:ext uri="{FF2B5EF4-FFF2-40B4-BE49-F238E27FC236}">
                <a16:creationId xmlns:a16="http://schemas.microsoft.com/office/drawing/2014/main" id="{5C30894B-9CD2-473A-BA2A-BAF70AEFD8A9}"/>
              </a:ext>
            </a:extLst>
          </p:cNvPr>
          <p:cNvSpPr txBox="1"/>
          <p:nvPr/>
        </p:nvSpPr>
        <p:spPr>
          <a:xfrm>
            <a:off x="8076952" y="4896064"/>
            <a:ext cx="437810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Sociale onveiligheid</a:t>
            </a:r>
          </a:p>
        </p:txBody>
      </p:sp>
      <p:sp>
        <p:nvSpPr>
          <p:cNvPr id="23" name="Tekstvak 22">
            <a:extLst>
              <a:ext uri="{FF2B5EF4-FFF2-40B4-BE49-F238E27FC236}">
                <a16:creationId xmlns:a16="http://schemas.microsoft.com/office/drawing/2014/main" id="{76C4D075-2ADA-4B8A-B7A1-812BF5A577A9}"/>
              </a:ext>
            </a:extLst>
          </p:cNvPr>
          <p:cNvSpPr txBox="1"/>
          <p:nvPr/>
        </p:nvSpPr>
        <p:spPr>
          <a:xfrm>
            <a:off x="9496922" y="3272674"/>
            <a:ext cx="437810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500" dirty="0">
                <a:latin typeface="Calibri" panose="020F0502020204030204" pitchFamily="34" charset="0"/>
              </a:rPr>
              <a:t>Conflicten</a:t>
            </a:r>
            <a:endParaRPr kumimoji="0" lang="nl-NL" sz="2500" b="0" i="0" u="none" strike="noStrike" kern="1200" cap="none" spc="0" normalizeH="0" baseline="0" noProof="0" dirty="0">
              <a:ln>
                <a:noFill/>
              </a:ln>
              <a:effectLst/>
              <a:uLnTx/>
              <a:uFillTx/>
              <a:latin typeface="Calibri" panose="020F0502020204030204" pitchFamily="34" charset="0"/>
            </a:endParaRPr>
          </a:p>
        </p:txBody>
      </p:sp>
      <p:sp>
        <p:nvSpPr>
          <p:cNvPr id="25" name="Tekstvak 24">
            <a:extLst>
              <a:ext uri="{FF2B5EF4-FFF2-40B4-BE49-F238E27FC236}">
                <a16:creationId xmlns:a16="http://schemas.microsoft.com/office/drawing/2014/main" id="{F886F107-4CC3-43B1-937E-9F154D1476A0}"/>
              </a:ext>
            </a:extLst>
          </p:cNvPr>
          <p:cNvSpPr txBox="1"/>
          <p:nvPr/>
        </p:nvSpPr>
        <p:spPr>
          <a:xfrm>
            <a:off x="3920283" y="2904764"/>
            <a:ext cx="239690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Eilandjes</a:t>
            </a:r>
          </a:p>
        </p:txBody>
      </p:sp>
      <p:sp>
        <p:nvSpPr>
          <p:cNvPr id="26" name="Tekstvak 25">
            <a:extLst>
              <a:ext uri="{FF2B5EF4-FFF2-40B4-BE49-F238E27FC236}">
                <a16:creationId xmlns:a16="http://schemas.microsoft.com/office/drawing/2014/main" id="{EC746DC8-35C3-4F0A-BCBF-1E09BA891B2C}"/>
              </a:ext>
            </a:extLst>
          </p:cNvPr>
          <p:cNvSpPr txBox="1"/>
          <p:nvPr/>
        </p:nvSpPr>
        <p:spPr>
          <a:xfrm>
            <a:off x="769041" y="4788059"/>
            <a:ext cx="4166069" cy="477054"/>
          </a:xfrm>
          <a:prstGeom prst="rect">
            <a:avLst/>
          </a:prstGeom>
          <a:noFill/>
        </p:spPr>
        <p:txBody>
          <a:bodyPr wrap="square" rtlCol="0">
            <a:spAutoFit/>
          </a:bodyPr>
          <a:lstStyle/>
          <a:p>
            <a:pPr lvl="0">
              <a:defRPr/>
            </a:pPr>
            <a:r>
              <a:rPr lang="nl-NL" sz="2500" dirty="0">
                <a:latin typeface="Calibri" panose="020F0502020204030204" pitchFamily="34" charset="0"/>
              </a:rPr>
              <a:t>Ontevredenheid</a:t>
            </a:r>
            <a:endParaRPr kumimoji="0" lang="nl-NL" sz="2500" b="0" i="0" u="none" strike="noStrike" kern="1200" cap="none" spc="0" normalizeH="0" baseline="0" noProof="0" dirty="0">
              <a:ln>
                <a:noFill/>
              </a:ln>
              <a:effectLst/>
              <a:uLnTx/>
              <a:uFillTx/>
              <a:latin typeface="Calibri" panose="020F0502020204030204" pitchFamily="34" charset="0"/>
            </a:endParaRPr>
          </a:p>
        </p:txBody>
      </p:sp>
      <p:sp>
        <p:nvSpPr>
          <p:cNvPr id="27" name="Tekstvak 26">
            <a:extLst>
              <a:ext uri="{FF2B5EF4-FFF2-40B4-BE49-F238E27FC236}">
                <a16:creationId xmlns:a16="http://schemas.microsoft.com/office/drawing/2014/main" id="{1A14C9C5-32AB-4E02-B2D4-013EFC193C90}"/>
              </a:ext>
            </a:extLst>
          </p:cNvPr>
          <p:cNvSpPr txBox="1"/>
          <p:nvPr/>
        </p:nvSpPr>
        <p:spPr>
          <a:xfrm>
            <a:off x="8277059" y="1874570"/>
            <a:ext cx="4378103" cy="477054"/>
          </a:xfrm>
          <a:prstGeom prst="rect">
            <a:avLst/>
          </a:prstGeom>
          <a:noFill/>
        </p:spPr>
        <p:txBody>
          <a:bodyPr wrap="square" rtlCol="0">
            <a:spAutoFit/>
          </a:bodyPr>
          <a:lstStyle/>
          <a:p>
            <a:pPr lvl="0">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Underperformance</a:t>
            </a:r>
          </a:p>
        </p:txBody>
      </p:sp>
      <p:sp>
        <p:nvSpPr>
          <p:cNvPr id="28" name="Tekstvak 27">
            <a:extLst>
              <a:ext uri="{FF2B5EF4-FFF2-40B4-BE49-F238E27FC236}">
                <a16:creationId xmlns:a16="http://schemas.microsoft.com/office/drawing/2014/main" id="{3FEE9F6B-09EF-4B7B-91CF-A5035890216F}"/>
              </a:ext>
            </a:extLst>
          </p:cNvPr>
          <p:cNvSpPr txBox="1"/>
          <p:nvPr/>
        </p:nvSpPr>
        <p:spPr>
          <a:xfrm>
            <a:off x="590799" y="2096544"/>
            <a:ext cx="4378103" cy="477054"/>
          </a:xfrm>
          <a:prstGeom prst="rect">
            <a:avLst/>
          </a:prstGeom>
          <a:noFill/>
        </p:spPr>
        <p:txBody>
          <a:bodyPr wrap="square" rtlCol="0">
            <a:spAutoFit/>
          </a:bodyPr>
          <a:lstStyle/>
          <a:p>
            <a:pPr lvl="0">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Laag werkenergie</a:t>
            </a:r>
          </a:p>
        </p:txBody>
      </p:sp>
      <p:sp>
        <p:nvSpPr>
          <p:cNvPr id="24" name="Tekstvak 23">
            <a:extLst>
              <a:ext uri="{FF2B5EF4-FFF2-40B4-BE49-F238E27FC236}">
                <a16:creationId xmlns:a16="http://schemas.microsoft.com/office/drawing/2014/main" id="{623B38E3-3B44-4E41-9DF4-39CDBC671EEF}"/>
              </a:ext>
            </a:extLst>
          </p:cNvPr>
          <p:cNvSpPr txBox="1"/>
          <p:nvPr/>
        </p:nvSpPr>
        <p:spPr>
          <a:xfrm>
            <a:off x="4807641" y="4052565"/>
            <a:ext cx="586897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Samenwerkingsproblemen</a:t>
            </a:r>
          </a:p>
        </p:txBody>
      </p:sp>
      <p:sp>
        <p:nvSpPr>
          <p:cNvPr id="19" name="Tekstvak 18">
            <a:extLst>
              <a:ext uri="{FF2B5EF4-FFF2-40B4-BE49-F238E27FC236}">
                <a16:creationId xmlns:a16="http://schemas.microsoft.com/office/drawing/2014/main" id="{B14C3E9A-1839-4245-A128-C2354CE2B6DD}"/>
              </a:ext>
            </a:extLst>
          </p:cNvPr>
          <p:cNvSpPr txBox="1"/>
          <p:nvPr/>
        </p:nvSpPr>
        <p:spPr>
          <a:xfrm>
            <a:off x="6542288" y="2918553"/>
            <a:ext cx="2396903"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500" b="0" i="0" u="none" strike="noStrike" kern="1200" cap="none" spc="0" normalizeH="0" baseline="0" noProof="0" dirty="0">
                <a:ln>
                  <a:noFill/>
                </a:ln>
                <a:effectLst/>
                <a:uLnTx/>
                <a:uFillTx/>
                <a:latin typeface="Calibri" panose="020F0502020204030204" pitchFamily="34" charset="0"/>
                <a:ea typeface="+mn-ea"/>
                <a:cs typeface="+mn-cs"/>
              </a:rPr>
              <a:t>Vergrijzing</a:t>
            </a:r>
          </a:p>
        </p:txBody>
      </p:sp>
      <p:pic>
        <p:nvPicPr>
          <p:cNvPr id="30" name="Tijdelijke aanduiding voor inhoud 3">
            <a:extLst>
              <a:ext uri="{FF2B5EF4-FFF2-40B4-BE49-F238E27FC236}">
                <a16:creationId xmlns:a16="http://schemas.microsoft.com/office/drawing/2014/main" id="{549D7E5B-82C2-4226-A1BE-53402AB0882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0668693" y="214497"/>
            <a:ext cx="1122661" cy="803676"/>
          </a:xfrm>
        </p:spPr>
      </p:pic>
    </p:spTree>
    <p:extLst>
      <p:ext uri="{BB962C8B-B14F-4D97-AF65-F5344CB8AC3E}">
        <p14:creationId xmlns:p14="http://schemas.microsoft.com/office/powerpoint/2010/main" val="344552843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16975</TotalTime>
  <Words>3893</Words>
  <Application>Microsoft Office PowerPoint</Application>
  <PresentationFormat>Breedbeeld</PresentationFormat>
  <Paragraphs>367</Paragraphs>
  <Slides>28</Slides>
  <Notes>27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 HERMANN</vt:lpstr>
      <vt:lpstr>Arial</vt:lpstr>
      <vt:lpstr>Calibri</vt:lpstr>
      <vt:lpstr>Calibri Light</vt:lpstr>
      <vt:lpstr>Futura</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Grot!</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kim jansen</dc:creator>
  <cp:lastModifiedBy>Sharon Hotinga</cp:lastModifiedBy>
  <cp:revision>1163</cp:revision>
  <cp:lastPrinted>2017-06-12T10:26:11Z</cp:lastPrinted>
  <dcterms:created xsi:type="dcterms:W3CDTF">2014-10-01T13:49:41Z</dcterms:created>
  <dcterms:modified xsi:type="dcterms:W3CDTF">2019-12-14T14:47:42Z</dcterms:modified>
</cp:coreProperties>
</file>